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2.xml" ContentType="application/vnd.openxmlformats-officedocument.drawingml.chartshapes+xml"/>
  <Override PartName="/ppt/charts/chart7.xml" ContentType="application/vnd.openxmlformats-officedocument.drawingml.chart+xml"/>
  <Override PartName="/ppt/drawings/drawing3.xml" ContentType="application/vnd.openxmlformats-officedocument.drawingml.chartshapes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drawings/drawing4.xml" ContentType="application/vnd.openxmlformats-officedocument.drawingml.chartshapes+xml"/>
  <Override PartName="/ppt/charts/chart12.xml" ContentType="application/vnd.openxmlformats-officedocument.drawingml.chart+xml"/>
  <Override PartName="/ppt/drawings/drawing5.xml" ContentType="application/vnd.openxmlformats-officedocument.drawingml.chartshapes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drawings/drawing6.xml" ContentType="application/vnd.openxmlformats-officedocument.drawingml.chartshapes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drawings/drawing7.xml" ContentType="application/vnd.openxmlformats-officedocument.drawingml.chartshapes+xml"/>
  <Override PartName="/ppt/charts/chart19.xml" ContentType="application/vnd.openxmlformats-officedocument.drawingml.chart+xml"/>
  <Override PartName="/ppt/drawings/drawing8.xml" ContentType="application/vnd.openxmlformats-officedocument.drawingml.chartshapes+xml"/>
  <Override PartName="/ppt/charts/chart20.xml" ContentType="application/vnd.openxmlformats-officedocument.drawingml.chart+xml"/>
  <Override PartName="/ppt/drawings/drawing9.xml" ContentType="application/vnd.openxmlformats-officedocument.drawingml.chartshapes+xml"/>
  <Override PartName="/ppt/charts/chart21.xml" ContentType="application/vnd.openxmlformats-officedocument.drawingml.chart+xml"/>
  <Override PartName="/ppt/drawings/drawing10.xml" ContentType="application/vnd.openxmlformats-officedocument.drawingml.chartshapes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drawings/drawing11.xml" ContentType="application/vnd.openxmlformats-officedocument.drawingml.chartshapes+xml"/>
  <Override PartName="/ppt/charts/chart24.xml" ContentType="application/vnd.openxmlformats-officedocument.drawingml.chart+xml"/>
  <Override PartName="/ppt/drawings/drawing1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34"/>
  </p:notesMasterIdLst>
  <p:sldIdLst>
    <p:sldId id="256" r:id="rId2"/>
    <p:sldId id="291" r:id="rId3"/>
    <p:sldId id="308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10" r:id="rId17"/>
    <p:sldId id="294" r:id="rId18"/>
    <p:sldId id="257" r:id="rId19"/>
    <p:sldId id="258" r:id="rId20"/>
    <p:sldId id="285" r:id="rId21"/>
    <p:sldId id="259" r:id="rId22"/>
    <p:sldId id="260" r:id="rId23"/>
    <p:sldId id="286" r:id="rId24"/>
    <p:sldId id="261" r:id="rId25"/>
    <p:sldId id="265" r:id="rId26"/>
    <p:sldId id="278" r:id="rId27"/>
    <p:sldId id="311" r:id="rId28"/>
    <p:sldId id="292" r:id="rId29"/>
    <p:sldId id="293" r:id="rId30"/>
    <p:sldId id="272" r:id="rId31"/>
    <p:sldId id="288" r:id="rId32"/>
    <p:sldId id="309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Microsoft_Excel_Worksheet20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Microsoft_Excel_Worksheet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Microsoft_Excel_Worksheet23.xlsx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Microsoft_Excel_Worksheet24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160901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C000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dPt>
          <c:dLbls>
            <c:dLbl>
              <c:idx val="0"/>
              <c:layout>
                <c:manualLayout>
                  <c:x val="9.2592592592593871E-3"/>
                  <c:y val="-3.82120869688186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086419753086446E-3"/>
                  <c:y val="-5.45886956697414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2013/14 уч.год</c:v>
                </c:pt>
                <c:pt idx="1">
                  <c:v>2014/15 уч. год</c:v>
                </c:pt>
              </c:strCache>
            </c:strRef>
          </c:cat>
          <c:val>
            <c:numRef>
              <c:f>Лист1!$B$2:$C$2</c:f>
              <c:numCache>
                <c:formatCode>General</c:formatCode>
                <c:ptCount val="2"/>
                <c:pt idx="0">
                  <c:v>17</c:v>
                </c:pt>
                <c:pt idx="1">
                  <c:v>16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160903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B050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dPt>
          <c:dLbls>
            <c:dLbl>
              <c:idx val="0"/>
              <c:layout>
                <c:manualLayout>
                  <c:x val="-3.086419753086446E-3"/>
                  <c:y val="-1.63766087009223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4.64003913192798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2013/14 уч.год</c:v>
                </c:pt>
                <c:pt idx="1">
                  <c:v>2014/15 уч. год</c:v>
                </c:pt>
              </c:strCache>
            </c:strRef>
          </c:cat>
          <c:val>
            <c:numRef>
              <c:f>Лист1!$B$3:$C$3</c:f>
              <c:numCache>
                <c:formatCode>General</c:formatCode>
                <c:ptCount val="2"/>
                <c:pt idx="1">
                  <c:v>11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160905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2.4691358024691541E-2"/>
                  <c:y val="-2.18354782678966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9320987654321052E-2"/>
                  <c:y val="-8.18830435046114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Лист1!$B$1:$C$1</c:f>
              <c:strCache>
                <c:ptCount val="2"/>
                <c:pt idx="0">
                  <c:v>2013/14 уч.год</c:v>
                </c:pt>
                <c:pt idx="1">
                  <c:v>2014/15 уч. год</c:v>
                </c:pt>
              </c:strCache>
            </c:strRef>
          </c:cat>
          <c:val>
            <c:numRef>
              <c:f>Лист1!$B$4:$C$4</c:f>
              <c:numCache>
                <c:formatCode>General</c:formatCode>
                <c:ptCount val="2"/>
                <c:pt idx="0">
                  <c:v>18</c:v>
                </c:pt>
                <c:pt idx="1">
                  <c:v>8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филиал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1.6975308641975391E-2"/>
                  <c:y val="-2.72943478348706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888888888888954E-2"/>
                  <c:y val="-2.72943478348706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2013/14 уч.год</c:v>
                </c:pt>
                <c:pt idx="1">
                  <c:v>2014/15 уч. год</c:v>
                </c:pt>
              </c:strCache>
            </c:strRef>
          </c:cat>
          <c:val>
            <c:numRef>
              <c:f>Лист1!$B$5:$C$5</c:f>
              <c:numCache>
                <c:formatCode>General</c:formatCode>
                <c:ptCount val="2"/>
                <c:pt idx="0">
                  <c:v>35</c:v>
                </c:pt>
                <c:pt idx="1">
                  <c:v>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5905664"/>
        <c:axId val="69330048"/>
        <c:axId val="0"/>
      </c:bar3DChart>
      <c:catAx>
        <c:axId val="65905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69330048"/>
        <c:crosses val="autoZero"/>
        <c:auto val="1"/>
        <c:lblAlgn val="ctr"/>
        <c:lblOffset val="100"/>
        <c:noMultiLvlLbl val="0"/>
      </c:catAx>
      <c:valAx>
        <c:axId val="6933004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ru-RU" sz="1200" baseline="0" dirty="0" smtClean="0"/>
                  <a:t>Количество, чел.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3.359227665986201E-2"/>
              <c:y val="0.3079806266037088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659056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6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927857976086322"/>
          <c:y val="5.0450864357347393E-2"/>
          <c:w val="0.74481408573928254"/>
          <c:h val="0.6739815339212581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160901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spPr/>
              <c:txPr>
                <a:bodyPr/>
                <a:lstStyle/>
                <a:p>
                  <a:pPr>
                    <a:defRPr sz="160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имеют  диплом с отличием</c:v>
                </c:pt>
                <c:pt idx="1">
                  <c:v>рекомендованных в аспирантуру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160903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имеют  диплом с отличием</c:v>
                </c:pt>
                <c:pt idx="1">
                  <c:v>рекомендованных в аспирантуру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160905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имеют  диплом с отличием</c:v>
                </c:pt>
                <c:pt idx="1">
                  <c:v>рекомендованных в аспирантуру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филиал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имеют  диплом с отличием</c:v>
                </c:pt>
                <c:pt idx="1">
                  <c:v>рекомендованных в аспирантуру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1</c:v>
                </c:pt>
                <c:pt idx="1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5661440"/>
        <c:axId val="77166208"/>
        <c:axId val="0"/>
      </c:bar3DChart>
      <c:catAx>
        <c:axId val="6566144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77166208"/>
        <c:crosses val="autoZero"/>
        <c:auto val="1"/>
        <c:lblAlgn val="ctr"/>
        <c:lblOffset val="100"/>
        <c:noMultiLvlLbl val="0"/>
      </c:catAx>
      <c:valAx>
        <c:axId val="77166208"/>
        <c:scaling>
          <c:orientation val="minMax"/>
          <c:max val="1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ru-RU" sz="1200" dirty="0" smtClean="0"/>
                  <a:t>Численность, чел.</a:t>
                </a:r>
                <a:endParaRPr lang="ru-RU" sz="120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5661440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20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94886750267314"/>
          <c:y val="0.16555439681961981"/>
          <c:w val="0.77874708369787282"/>
          <c:h val="0.639360548851995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160901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-6.1728395061728392E-3"/>
                  <c:y val="3.8158574179319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43209876543218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2013-2014 учебный год</c:v>
                </c:pt>
                <c:pt idx="1">
                  <c:v>2014-2015 учебный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100</c:v>
                </c:pt>
                <c:pt idx="1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160903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3.0864197530864387E-3"/>
                  <c:y val="-1.34681312975779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0864197530864244E-3"/>
                  <c:y val="3.8158574179319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2013-2014 учебный год</c:v>
                </c:pt>
                <c:pt idx="1">
                  <c:v>2014-2015 учебный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1">
                  <c:v>100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160905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3.8158574179319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432098765432126E-3"/>
                  <c:y val="5.162790733845356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2013-2014 учебный год</c:v>
                </c:pt>
                <c:pt idx="1">
                  <c:v>2014-2015 учебный год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100</c:v>
                </c:pt>
                <c:pt idx="1">
                  <c:v>100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филиал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-1.5432098765432126E-3"/>
                  <c:y val="4.93823704159940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ru-RU" sz="1600" b="1" i="0" u="none" strike="noStrike" kern="1200" baseline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2013-2014 учебный год</c:v>
                </c:pt>
                <c:pt idx="1">
                  <c:v>2014-2015 учебный год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100</c:v>
                </c:pt>
                <c:pt idx="1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5660416"/>
        <c:axId val="78381056"/>
      </c:barChart>
      <c:catAx>
        <c:axId val="6566041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78381056"/>
        <c:crosses val="autoZero"/>
        <c:auto val="1"/>
        <c:lblAlgn val="ctr"/>
        <c:lblOffset val="100"/>
        <c:noMultiLvlLbl val="0"/>
      </c:catAx>
      <c:valAx>
        <c:axId val="78381056"/>
        <c:scaling>
          <c:orientation val="minMax"/>
          <c:max val="100"/>
          <c:min val="5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ru-RU" sz="1200" dirty="0" smtClean="0"/>
                  <a:t>Количество, % </a:t>
                </a:r>
                <a:endParaRPr lang="ru-RU" sz="120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566041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20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160901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6.1728395061728392E-3"/>
                  <c:y val="-3.50165899313411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5432098765432135E-3"/>
                  <c:y val="-7.54200445541189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2013-2014 учебный год</c:v>
                </c:pt>
                <c:pt idx="1">
                  <c:v>2014-2015 учебный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68</c:v>
                </c:pt>
                <c:pt idx="1">
                  <c:v>70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160903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6.1728395061728392E-3"/>
                  <c:y val="-5.1178092976575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6296296296296589E-3"/>
                  <c:y val="-2.46267492690964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2013-2014 учебный год</c:v>
                </c:pt>
                <c:pt idx="1">
                  <c:v>2014-2015 учебный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1">
                  <c:v>55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160905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9.2592592592593663E-3"/>
                  <c:y val="-3.50165899313411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6296296296296597E-3"/>
                  <c:y val="3.5401327024832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2013-2014 учебный год</c:v>
                </c:pt>
                <c:pt idx="1">
                  <c:v>2014-2015 учебный год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95</c:v>
                </c:pt>
                <c:pt idx="1">
                  <c:v>35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филиал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txPr>
              <a:bodyPr/>
              <a:lstStyle/>
              <a:p>
                <a:pPr algn="ctr">
                  <a:defRPr lang="ru-RU" sz="1600" b="1" i="0" u="none" strike="noStrike" kern="1200" baseline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2013-2014 учебный год</c:v>
                </c:pt>
                <c:pt idx="1">
                  <c:v>2014-2015 учебный год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80</c:v>
                </c:pt>
                <c:pt idx="1">
                  <c:v>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3120256"/>
        <c:axId val="78383360"/>
      </c:barChart>
      <c:catAx>
        <c:axId val="7312025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78383360"/>
        <c:crosses val="autoZero"/>
        <c:auto val="1"/>
        <c:lblAlgn val="ctr"/>
        <c:lblOffset val="100"/>
        <c:noMultiLvlLbl val="0"/>
      </c:catAx>
      <c:valAx>
        <c:axId val="78383360"/>
        <c:scaling>
          <c:orientation val="minMax"/>
          <c:max val="10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ru-RU" sz="1200" dirty="0" smtClean="0"/>
                  <a:t>Количество, %</a:t>
                </a:r>
                <a:endParaRPr lang="ru-RU" sz="120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7312025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20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2010/2011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4"/>
              <c:layout>
                <c:manualLayout>
                  <c:x val="1.4989640623956199E-3"/>
                  <c:y val="-1.75272638659584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160901</c:v>
                </c:pt>
                <c:pt idx="1">
                  <c:v>160903</c:v>
                </c:pt>
                <c:pt idx="2">
                  <c:v>160905</c:v>
                </c:pt>
                <c:pt idx="3">
                  <c:v>080507</c:v>
                </c:pt>
                <c:pt idx="4">
                  <c:v>филиал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42</c:v>
                </c:pt>
                <c:pt idx="1">
                  <c:v>30</c:v>
                </c:pt>
                <c:pt idx="2">
                  <c:v>44</c:v>
                </c:pt>
                <c:pt idx="3">
                  <c:v>32</c:v>
                </c:pt>
                <c:pt idx="4">
                  <c:v>148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2011/2012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4.4968921871869072E-3"/>
                  <c:y val="-1.00155793519762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4948203119781258E-3"/>
                  <c:y val="-5.00778967598814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4906765615606E-2"/>
                  <c:y val="2.50389483799408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160901</c:v>
                </c:pt>
                <c:pt idx="1">
                  <c:v>160903</c:v>
                </c:pt>
                <c:pt idx="2">
                  <c:v>160905</c:v>
                </c:pt>
                <c:pt idx="3">
                  <c:v>080507</c:v>
                </c:pt>
                <c:pt idx="4">
                  <c:v>филиал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59</c:v>
                </c:pt>
                <c:pt idx="1">
                  <c:v>48</c:v>
                </c:pt>
                <c:pt idx="2">
                  <c:v>35</c:v>
                </c:pt>
                <c:pt idx="3">
                  <c:v>17</c:v>
                </c:pt>
                <c:pt idx="4">
                  <c:v>159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2012/2013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2"/>
              <c:layout>
                <c:manualLayout>
                  <c:x val="4.496892187186948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-2.25350535419466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160901</c:v>
                </c:pt>
                <c:pt idx="1">
                  <c:v>160903</c:v>
                </c:pt>
                <c:pt idx="2">
                  <c:v>160905</c:v>
                </c:pt>
                <c:pt idx="3">
                  <c:v>080507</c:v>
                </c:pt>
                <c:pt idx="4">
                  <c:v>филиал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71</c:v>
                </c:pt>
                <c:pt idx="1">
                  <c:v>56</c:v>
                </c:pt>
                <c:pt idx="2">
                  <c:v>36</c:v>
                </c:pt>
                <c:pt idx="3">
                  <c:v>26</c:v>
                </c:pt>
                <c:pt idx="4">
                  <c:v>189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2013/2014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2"/>
              <c:layout>
                <c:manualLayout>
                  <c:x val="7.4948203119781258E-3"/>
                  <c:y val="-7.5116845139821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160901</c:v>
                </c:pt>
                <c:pt idx="1">
                  <c:v>160903</c:v>
                </c:pt>
                <c:pt idx="2">
                  <c:v>160905</c:v>
                </c:pt>
                <c:pt idx="3">
                  <c:v>080507</c:v>
                </c:pt>
                <c:pt idx="4">
                  <c:v>филиал</c:v>
                </c:pt>
              </c:strCache>
            </c:str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59</c:v>
                </c:pt>
                <c:pt idx="1">
                  <c:v>43</c:v>
                </c:pt>
                <c:pt idx="2">
                  <c:v>28</c:v>
                </c:pt>
                <c:pt idx="3">
                  <c:v>23</c:v>
                </c:pt>
                <c:pt idx="4">
                  <c:v>153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2014/2015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160901</c:v>
                </c:pt>
                <c:pt idx="1">
                  <c:v>160903</c:v>
                </c:pt>
                <c:pt idx="2">
                  <c:v>160905</c:v>
                </c:pt>
                <c:pt idx="3">
                  <c:v>080507</c:v>
                </c:pt>
                <c:pt idx="4">
                  <c:v>филиал</c:v>
                </c:pt>
              </c:strCache>
            </c:strRef>
          </c:cat>
          <c:val>
            <c:numRef>
              <c:f>Лист1!$F$2:$F$6</c:f>
              <c:numCache>
                <c:formatCode>General</c:formatCode>
                <c:ptCount val="5"/>
                <c:pt idx="0">
                  <c:v>54</c:v>
                </c:pt>
                <c:pt idx="1">
                  <c:v>24</c:v>
                </c:pt>
                <c:pt idx="2">
                  <c:v>25</c:v>
                </c:pt>
                <c:pt idx="3">
                  <c:v>21</c:v>
                </c:pt>
                <c:pt idx="4">
                  <c:v>124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9726592"/>
        <c:axId val="78386816"/>
        <c:axId val="0"/>
      </c:bar3DChart>
      <c:catAx>
        <c:axId val="79726592"/>
        <c:scaling>
          <c:orientation val="minMax"/>
        </c:scaling>
        <c:delete val="0"/>
        <c:axPos val="b"/>
        <c:majorTickMark val="none"/>
        <c:minorTickMark val="none"/>
        <c:tickLblPos val="nextTo"/>
        <c:crossAx val="78386816"/>
        <c:crosses val="autoZero"/>
        <c:auto val="1"/>
        <c:lblAlgn val="ctr"/>
        <c:lblOffset val="100"/>
        <c:noMultiLvlLbl val="0"/>
      </c:catAx>
      <c:valAx>
        <c:axId val="7838681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Количество,</a:t>
                </a:r>
                <a:r>
                  <a:rPr lang="ru-RU" baseline="0" dirty="0" smtClean="0"/>
                  <a:t> чел</a:t>
                </a:r>
                <a:endParaRPr lang="ru-RU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7972659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2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2010/11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4"/>
              <c:layout>
                <c:manualLayout>
                  <c:x val="-1.5094233976209471E-2"/>
                  <c:y val="8.74310820479893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160901</c:v>
                </c:pt>
                <c:pt idx="1">
                  <c:v>160903</c:v>
                </c:pt>
                <c:pt idx="2">
                  <c:v>160905</c:v>
                </c:pt>
                <c:pt idx="3">
                  <c:v>080507</c:v>
                </c:pt>
                <c:pt idx="4">
                  <c:v>Филиал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4.0999999999999996</c:v>
                </c:pt>
                <c:pt idx="1">
                  <c:v>3.8</c:v>
                </c:pt>
                <c:pt idx="2">
                  <c:v>4</c:v>
                </c:pt>
                <c:pt idx="3">
                  <c:v>4.21</c:v>
                </c:pt>
                <c:pt idx="4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2011/12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1"/>
              <c:layout>
                <c:manualLayout>
                  <c:x val="7.7160493827161235E-3"/>
                  <c:y val="-1.7527263865958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9.7950089456116367E-3"/>
                  <c:y val="-5.87004482621414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160901</c:v>
                </c:pt>
                <c:pt idx="1">
                  <c:v>160903</c:v>
                </c:pt>
                <c:pt idx="2">
                  <c:v>160905</c:v>
                </c:pt>
                <c:pt idx="3">
                  <c:v>080507</c:v>
                </c:pt>
                <c:pt idx="4">
                  <c:v>Филиал</c:v>
                </c:pt>
              </c:strCache>
            </c:strRef>
          </c:cat>
          <c:val>
            <c:numRef>
              <c:f>Лист1!$C$2:$C$6</c:f>
              <c:numCache>
                <c:formatCode>0.0</c:formatCode>
                <c:ptCount val="5"/>
                <c:pt idx="0">
                  <c:v>4.1399999999999997</c:v>
                </c:pt>
                <c:pt idx="1">
                  <c:v>3.79</c:v>
                </c:pt>
                <c:pt idx="2">
                  <c:v>3.94</c:v>
                </c:pt>
                <c:pt idx="3">
                  <c:v>4.0999999999999996</c:v>
                </c:pt>
                <c:pt idx="4">
                  <c:v>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2012/13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1"/>
              <c:layout>
                <c:manualLayout>
                  <c:x val="1.0802469135802569E-2"/>
                  <c:y val="-2.50389483799406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1728395061728392E-3"/>
                  <c:y val="-1.50233690279643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0802469135802569E-2"/>
                  <c:y val="-5.00798683306197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-2.91436940159964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160901</c:v>
                </c:pt>
                <c:pt idx="1">
                  <c:v>160903</c:v>
                </c:pt>
                <c:pt idx="2">
                  <c:v>160905</c:v>
                </c:pt>
                <c:pt idx="3">
                  <c:v>080507</c:v>
                </c:pt>
                <c:pt idx="4">
                  <c:v>Филиал</c:v>
                </c:pt>
              </c:strCache>
            </c:strRef>
          </c:cat>
          <c:val>
            <c:numRef>
              <c:f>Лист1!$D$2:$D$6</c:f>
              <c:numCache>
                <c:formatCode>0.0</c:formatCode>
                <c:ptCount val="5"/>
                <c:pt idx="0">
                  <c:v>4.07</c:v>
                </c:pt>
                <c:pt idx="1">
                  <c:v>3.71</c:v>
                </c:pt>
                <c:pt idx="2">
                  <c:v>4</c:v>
                </c:pt>
                <c:pt idx="3">
                  <c:v>4.3</c:v>
                </c:pt>
                <c:pt idx="4" formatCode="0.00">
                  <c:v>4.0199999999999996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2013/14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2"/>
              <c:layout>
                <c:manualLayout>
                  <c:x val="9.2592592592593698E-3"/>
                  <c:y val="-5.00778967598814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6296907676111323E-3"/>
                  <c:y val="-1.58443019947596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160901</c:v>
                </c:pt>
                <c:pt idx="1">
                  <c:v>160903</c:v>
                </c:pt>
                <c:pt idx="2">
                  <c:v>160905</c:v>
                </c:pt>
                <c:pt idx="3">
                  <c:v>080507</c:v>
                </c:pt>
                <c:pt idx="4">
                  <c:v>Филиал</c:v>
                </c:pt>
              </c:strCache>
            </c:strRef>
          </c:cat>
          <c:val>
            <c:numRef>
              <c:f>Лист1!$E$2:$E$6</c:f>
              <c:numCache>
                <c:formatCode>0.0</c:formatCode>
                <c:ptCount val="5"/>
                <c:pt idx="0">
                  <c:v>4.24</c:v>
                </c:pt>
                <c:pt idx="1">
                  <c:v>4</c:v>
                </c:pt>
                <c:pt idx="2">
                  <c:v>3.65</c:v>
                </c:pt>
                <c:pt idx="3">
                  <c:v>4</c:v>
                </c:pt>
                <c:pt idx="4" formatCode="0.00">
                  <c:v>3.9699999999999998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2014/15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2"/>
              <c:layout>
                <c:manualLayout>
                  <c:x val="1.697530864197542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4691358024691412E-2"/>
                  <c:y val="-2.50389483799408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160901</c:v>
                </c:pt>
                <c:pt idx="1">
                  <c:v>160903</c:v>
                </c:pt>
                <c:pt idx="2">
                  <c:v>160905</c:v>
                </c:pt>
                <c:pt idx="3">
                  <c:v>080507</c:v>
                </c:pt>
                <c:pt idx="4">
                  <c:v>Филиал</c:v>
                </c:pt>
              </c:strCache>
            </c:strRef>
          </c:cat>
          <c:val>
            <c:numRef>
              <c:f>Лист1!$F$2:$F$6</c:f>
              <c:numCache>
                <c:formatCode>0.0</c:formatCode>
                <c:ptCount val="5"/>
                <c:pt idx="0">
                  <c:v>4.0999999999999996</c:v>
                </c:pt>
                <c:pt idx="1">
                  <c:v>3.63</c:v>
                </c:pt>
                <c:pt idx="2">
                  <c:v>3.92</c:v>
                </c:pt>
                <c:pt idx="3">
                  <c:v>4.2</c:v>
                </c:pt>
                <c:pt idx="4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7603328"/>
        <c:axId val="59973632"/>
        <c:axId val="0"/>
      </c:bar3DChart>
      <c:catAx>
        <c:axId val="77603328"/>
        <c:scaling>
          <c:orientation val="minMax"/>
        </c:scaling>
        <c:delete val="0"/>
        <c:axPos val="b"/>
        <c:majorTickMark val="none"/>
        <c:minorTickMark val="none"/>
        <c:tickLblPos val="nextTo"/>
        <c:crossAx val="59973632"/>
        <c:crosses val="autoZero"/>
        <c:auto val="1"/>
        <c:lblAlgn val="ctr"/>
        <c:lblOffset val="100"/>
        <c:noMultiLvlLbl val="0"/>
      </c:catAx>
      <c:valAx>
        <c:axId val="59973632"/>
        <c:scaling>
          <c:orientation val="minMax"/>
          <c:max val="5"/>
          <c:min val="3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Средний</a:t>
                </a:r>
                <a:r>
                  <a:rPr lang="ru-RU" baseline="0" dirty="0" smtClean="0"/>
                  <a:t> балл</a:t>
                </a:r>
                <a:endParaRPr lang="ru-RU" dirty="0"/>
              </a:p>
            </c:rich>
          </c:tx>
          <c:layout>
            <c:manualLayout>
              <c:xMode val="edge"/>
              <c:yMode val="edge"/>
              <c:x val="2.2051254009915595E-2"/>
              <c:y val="0.36435671087183524"/>
            </c:manualLayout>
          </c:layout>
          <c:overlay val="0"/>
        </c:title>
        <c:numFmt formatCode="0.0" sourceLinked="1"/>
        <c:majorTickMark val="out"/>
        <c:minorTickMark val="none"/>
        <c:tickLblPos val="nextTo"/>
        <c:crossAx val="7760332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2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160901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6.1728395061728392E-3"/>
                  <c:y val="-2.8602575811344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432098765432265E-3"/>
                  <c:y val="-2.18354782678964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2012/2013 уч.год</c:v>
                </c:pt>
                <c:pt idx="1">
                  <c:v>2013/2014 уч.год</c:v>
                </c:pt>
                <c:pt idx="2">
                  <c:v>2043/2015 уч.год</c:v>
                </c:pt>
              </c:strCache>
            </c:strRef>
          </c:cat>
          <c:val>
            <c:numRef>
              <c:f>Лист1!$B$2:$D$2</c:f>
              <c:numCache>
                <c:formatCode>General</c:formatCode>
                <c:ptCount val="3"/>
                <c:pt idx="0">
                  <c:v>77.5</c:v>
                </c:pt>
                <c:pt idx="1">
                  <c:v>79.7</c:v>
                </c:pt>
                <c:pt idx="2">
                  <c:v>76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160903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7.7160493827161678E-3"/>
                  <c:y val="-3.2753217401845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2345679012345723E-2"/>
                  <c:y val="-3.27532174018451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2012/2013 уч.год</c:v>
                </c:pt>
                <c:pt idx="1">
                  <c:v>2013/2014 уч.год</c:v>
                </c:pt>
                <c:pt idx="2">
                  <c:v>2043/2015 уч.год</c:v>
                </c:pt>
              </c:strCache>
            </c:strRef>
          </c:cat>
          <c:val>
            <c:numRef>
              <c:f>Лист1!$B$3:$D$3</c:f>
              <c:numCache>
                <c:formatCode>General</c:formatCode>
                <c:ptCount val="3"/>
                <c:pt idx="0">
                  <c:v>53.6</c:v>
                </c:pt>
                <c:pt idx="1">
                  <c:v>65.099999999999994</c:v>
                </c:pt>
                <c:pt idx="2">
                  <c:v>41.6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160905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7.7160493827161105E-3"/>
                  <c:y val="-1.4628258259098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432098765432265E-3"/>
                  <c:y val="-2.18354782678964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2012/2013 уч.год</c:v>
                </c:pt>
                <c:pt idx="1">
                  <c:v>2013/2014 уч.год</c:v>
                </c:pt>
                <c:pt idx="2">
                  <c:v>2043/2015 уч.год</c:v>
                </c:pt>
              </c:strCache>
            </c:strRef>
          </c:cat>
          <c:val>
            <c:numRef>
              <c:f>Лист1!$B$4:$D$4</c:f>
              <c:numCache>
                <c:formatCode>General</c:formatCode>
                <c:ptCount val="3"/>
                <c:pt idx="0">
                  <c:v>66.7</c:v>
                </c:pt>
                <c:pt idx="1">
                  <c:v>50</c:v>
                </c:pt>
                <c:pt idx="2">
                  <c:v>60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080507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0"/>
              <c:layout>
                <c:manualLayout>
                  <c:x val="9.2592592592593507E-3"/>
                  <c:y val="-2.6426241465856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2345679012345723E-2"/>
                  <c:y val="-2.6426241465856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2012/2013 уч.год</c:v>
                </c:pt>
                <c:pt idx="1">
                  <c:v>2013/2014 уч.год</c:v>
                </c:pt>
                <c:pt idx="2">
                  <c:v>2043/2015 уч.год</c:v>
                </c:pt>
              </c:strCache>
            </c:strRef>
          </c:cat>
          <c:val>
            <c:numRef>
              <c:f>Лист1!$B$5:$D$5</c:f>
              <c:numCache>
                <c:formatCode>General</c:formatCode>
                <c:ptCount val="3"/>
                <c:pt idx="0">
                  <c:v>88.5</c:v>
                </c:pt>
                <c:pt idx="1">
                  <c:v>82.6</c:v>
                </c:pt>
                <c:pt idx="2">
                  <c:v>81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Филиал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2.1604938271605093E-2"/>
                  <c:y val="-1.6816699114635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0061728395061731E-2"/>
                  <c:y val="-2.6426241465856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4691358024691412E-2"/>
                  <c:y val="-1.20119279390255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2012/2013 уч.год</c:v>
                </c:pt>
                <c:pt idx="1">
                  <c:v>2013/2014 уч.год</c:v>
                </c:pt>
                <c:pt idx="2">
                  <c:v>2043/2015 уч.год</c:v>
                </c:pt>
              </c:strCache>
            </c:strRef>
          </c:cat>
          <c:val>
            <c:numRef>
              <c:f>Лист1!$B$6:$D$6</c:f>
              <c:numCache>
                <c:formatCode>0.0</c:formatCode>
                <c:ptCount val="3"/>
                <c:pt idx="0">
                  <c:v>71.599999999999994</c:v>
                </c:pt>
                <c:pt idx="1">
                  <c:v>69.349999999999994</c:v>
                </c:pt>
                <c:pt idx="2">
                  <c:v>64.649999999999991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7604352"/>
        <c:axId val="59975936"/>
        <c:axId val="0"/>
      </c:bar3DChart>
      <c:catAx>
        <c:axId val="77604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59975936"/>
        <c:crosses val="autoZero"/>
        <c:auto val="1"/>
        <c:lblAlgn val="ctr"/>
        <c:lblOffset val="100"/>
        <c:noMultiLvlLbl val="0"/>
      </c:catAx>
      <c:valAx>
        <c:axId val="59975936"/>
        <c:scaling>
          <c:orientation val="minMax"/>
          <c:max val="80"/>
          <c:min val="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Количество человек сдавших на 4 и 5  , %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77604352"/>
        <c:crosses val="autoZero"/>
        <c:crossBetween val="between"/>
        <c:majorUnit val="10"/>
        <c:minorUnit val="10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2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2009/2010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160901</c:v>
                </c:pt>
                <c:pt idx="1">
                  <c:v>160903</c:v>
                </c:pt>
                <c:pt idx="2">
                  <c:v>160905</c:v>
                </c:pt>
                <c:pt idx="3">
                  <c:v>80507</c:v>
                </c:pt>
                <c:pt idx="4">
                  <c:v>Филиал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45</c:v>
                </c:pt>
                <c:pt idx="1">
                  <c:v>42</c:v>
                </c:pt>
                <c:pt idx="2">
                  <c:v>43</c:v>
                </c:pt>
                <c:pt idx="3">
                  <c:v>34</c:v>
                </c:pt>
                <c:pt idx="4">
                  <c:v>164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2010/2011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4"/>
              <c:layout>
                <c:manualLayout>
                  <c:x val="6.1728395061728392E-3"/>
                  <c:y val="2.73503183835488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160901</c:v>
                </c:pt>
                <c:pt idx="1">
                  <c:v>160903</c:v>
                </c:pt>
                <c:pt idx="2">
                  <c:v>160905</c:v>
                </c:pt>
                <c:pt idx="3">
                  <c:v>80507</c:v>
                </c:pt>
                <c:pt idx="4">
                  <c:v>Филиал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42</c:v>
                </c:pt>
                <c:pt idx="1">
                  <c:v>28</c:v>
                </c:pt>
                <c:pt idx="2">
                  <c:v>43</c:v>
                </c:pt>
                <c:pt idx="3">
                  <c:v>33</c:v>
                </c:pt>
                <c:pt idx="4">
                  <c:v>146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2011/2012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4"/>
              <c:layout>
                <c:manualLayout>
                  <c:x val="0"/>
                  <c:y val="-1.09401273534196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160901</c:v>
                </c:pt>
                <c:pt idx="1">
                  <c:v>160903</c:v>
                </c:pt>
                <c:pt idx="2">
                  <c:v>160905</c:v>
                </c:pt>
                <c:pt idx="3">
                  <c:v>80507</c:v>
                </c:pt>
                <c:pt idx="4">
                  <c:v>Филиал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57</c:v>
                </c:pt>
                <c:pt idx="1">
                  <c:v>44</c:v>
                </c:pt>
                <c:pt idx="2">
                  <c:v>34</c:v>
                </c:pt>
                <c:pt idx="3">
                  <c:v>15</c:v>
                </c:pt>
                <c:pt idx="4">
                  <c:v>150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2012/2013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4"/>
              <c:layout>
                <c:manualLayout>
                  <c:x val="1.0802469135802569E-2"/>
                  <c:y val="-8.20509551506474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160901</c:v>
                </c:pt>
                <c:pt idx="1">
                  <c:v>160903</c:v>
                </c:pt>
                <c:pt idx="2">
                  <c:v>160905</c:v>
                </c:pt>
                <c:pt idx="3">
                  <c:v>80507</c:v>
                </c:pt>
                <c:pt idx="4">
                  <c:v>Филиал</c:v>
                </c:pt>
              </c:strCache>
            </c:str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72</c:v>
                </c:pt>
                <c:pt idx="1">
                  <c:v>55</c:v>
                </c:pt>
                <c:pt idx="2">
                  <c:v>37</c:v>
                </c:pt>
                <c:pt idx="3">
                  <c:v>28</c:v>
                </c:pt>
                <c:pt idx="4">
                  <c:v>192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2013/2014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7.7160493827161235E-3"/>
                  <c:y val="2.73503183835488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2592592592593698E-3"/>
                  <c:y val="2.73503183835488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259259259259369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9.2592592592593698E-3"/>
                  <c:y val="-2.73503183835488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888888888889105E-2"/>
                  <c:y val="5.47006367670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160901</c:v>
                </c:pt>
                <c:pt idx="1">
                  <c:v>160903</c:v>
                </c:pt>
                <c:pt idx="2">
                  <c:v>160905</c:v>
                </c:pt>
                <c:pt idx="3">
                  <c:v>80507</c:v>
                </c:pt>
                <c:pt idx="4">
                  <c:v>Филиал</c:v>
                </c:pt>
              </c:strCache>
            </c:strRef>
          </c:cat>
          <c:val>
            <c:numRef>
              <c:f>Лист1!$F$2:$F$6</c:f>
              <c:numCache>
                <c:formatCode>General</c:formatCode>
                <c:ptCount val="5"/>
                <c:pt idx="0">
                  <c:v>58</c:v>
                </c:pt>
                <c:pt idx="1">
                  <c:v>42</c:v>
                </c:pt>
                <c:pt idx="2">
                  <c:v>27</c:v>
                </c:pt>
                <c:pt idx="3">
                  <c:v>23</c:v>
                </c:pt>
                <c:pt idx="4">
                  <c:v>150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2014/2015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0"/>
              <c:layout>
                <c:manualLayout>
                  <c:x val="1.388888888888893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888888888888938E-2"/>
                  <c:y val="-1.0028334225795276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888888888888938E-2"/>
                  <c:y val="-5.47006367670978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2345679012345711E-2"/>
                  <c:y val="-1.91452228684841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6975308641975356E-2"/>
                  <c:y val="-2.46152865451939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160901</c:v>
                </c:pt>
                <c:pt idx="1">
                  <c:v>160903</c:v>
                </c:pt>
                <c:pt idx="2">
                  <c:v>160905</c:v>
                </c:pt>
                <c:pt idx="3">
                  <c:v>80507</c:v>
                </c:pt>
                <c:pt idx="4">
                  <c:v>Филиал</c:v>
                </c:pt>
              </c:strCache>
            </c:strRef>
          </c:cat>
          <c:val>
            <c:numRef>
              <c:f>Лист1!$G$2:$G$6</c:f>
              <c:numCache>
                <c:formatCode>General</c:formatCode>
                <c:ptCount val="5"/>
                <c:pt idx="0">
                  <c:v>49</c:v>
                </c:pt>
                <c:pt idx="1">
                  <c:v>27</c:v>
                </c:pt>
                <c:pt idx="2">
                  <c:v>22</c:v>
                </c:pt>
                <c:pt idx="3">
                  <c:v>19</c:v>
                </c:pt>
                <c:pt idx="4">
                  <c:v>117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7612544"/>
        <c:axId val="59978240"/>
        <c:axId val="0"/>
      </c:bar3DChart>
      <c:catAx>
        <c:axId val="77612544"/>
        <c:scaling>
          <c:orientation val="minMax"/>
        </c:scaling>
        <c:delete val="0"/>
        <c:axPos val="b"/>
        <c:majorTickMark val="none"/>
        <c:minorTickMark val="none"/>
        <c:tickLblPos val="nextTo"/>
        <c:crossAx val="59978240"/>
        <c:crosses val="autoZero"/>
        <c:auto val="1"/>
        <c:lblAlgn val="ctr"/>
        <c:lblOffset val="100"/>
        <c:noMultiLvlLbl val="0"/>
      </c:catAx>
      <c:valAx>
        <c:axId val="5997824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Количе</a:t>
                </a:r>
                <a:r>
                  <a:rPr lang="ru-RU" baseline="0" dirty="0" smtClean="0"/>
                  <a:t>ство, чел.</a:t>
                </a:r>
                <a:endParaRPr lang="ru-RU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7761254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2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2010/11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160901</c:v>
                </c:pt>
                <c:pt idx="1">
                  <c:v>160903</c:v>
                </c:pt>
                <c:pt idx="2">
                  <c:v>160905</c:v>
                </c:pt>
                <c:pt idx="3">
                  <c:v>080507</c:v>
                </c:pt>
                <c:pt idx="4">
                  <c:v>Филиал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4.41</c:v>
                </c:pt>
                <c:pt idx="1">
                  <c:v>3.9299999999999997</c:v>
                </c:pt>
                <c:pt idx="2">
                  <c:v>4.05</c:v>
                </c:pt>
                <c:pt idx="3">
                  <c:v>4.18</c:v>
                </c:pt>
                <c:pt idx="4">
                  <c:v>4.07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2011/12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4"/>
              <c:layout>
                <c:manualLayout>
                  <c:x val="-8.8888266748789746E-3"/>
                  <c:y val="-7.61899429275335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160901</c:v>
                </c:pt>
                <c:pt idx="1">
                  <c:v>160903</c:v>
                </c:pt>
                <c:pt idx="2">
                  <c:v>160905</c:v>
                </c:pt>
                <c:pt idx="3">
                  <c:v>080507</c:v>
                </c:pt>
                <c:pt idx="4">
                  <c:v>Филиал</c:v>
                </c:pt>
              </c:strCache>
            </c:strRef>
          </c:cat>
          <c:val>
            <c:numRef>
              <c:f>Лист1!$C$2:$C$6</c:f>
              <c:numCache>
                <c:formatCode>0.0</c:formatCode>
                <c:ptCount val="5"/>
                <c:pt idx="0">
                  <c:v>4.1599999999999975</c:v>
                </c:pt>
                <c:pt idx="1">
                  <c:v>4.1599999999999975</c:v>
                </c:pt>
                <c:pt idx="2">
                  <c:v>3.8299999999999987</c:v>
                </c:pt>
                <c:pt idx="3">
                  <c:v>4.5999999999999996</c:v>
                </c:pt>
                <c:pt idx="4">
                  <c:v>4.1099999999999985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2012/13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4.4444133374394578E-3"/>
                  <c:y val="-1.26983238212555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7.407355562399205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160901</c:v>
                </c:pt>
                <c:pt idx="1">
                  <c:v>160903</c:v>
                </c:pt>
                <c:pt idx="2">
                  <c:v>160905</c:v>
                </c:pt>
                <c:pt idx="3">
                  <c:v>080507</c:v>
                </c:pt>
                <c:pt idx="4">
                  <c:v>Филиал</c:v>
                </c:pt>
              </c:strCache>
            </c:strRef>
          </c:cat>
          <c:val>
            <c:numRef>
              <c:f>Лист1!$D$2:$D$6</c:f>
              <c:numCache>
                <c:formatCode>0.0</c:formatCode>
                <c:ptCount val="5"/>
                <c:pt idx="0">
                  <c:v>4.1099999999999985</c:v>
                </c:pt>
                <c:pt idx="1">
                  <c:v>3.9</c:v>
                </c:pt>
                <c:pt idx="2">
                  <c:v>3.9699999999999998</c:v>
                </c:pt>
                <c:pt idx="3">
                  <c:v>4.4300000000000024</c:v>
                </c:pt>
                <c:pt idx="4">
                  <c:v>4.0999999999999996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2013/14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3"/>
              <c:layout>
                <c:manualLayout>
                  <c:x val="8.8888266748789746E-3"/>
                  <c:y val="-7.61899429275335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160901</c:v>
                </c:pt>
                <c:pt idx="1">
                  <c:v>160903</c:v>
                </c:pt>
                <c:pt idx="2">
                  <c:v>160905</c:v>
                </c:pt>
                <c:pt idx="3">
                  <c:v>080507</c:v>
                </c:pt>
                <c:pt idx="4">
                  <c:v>Филиал</c:v>
                </c:pt>
              </c:strCache>
            </c:strRef>
          </c:cat>
          <c:val>
            <c:numRef>
              <c:f>Лист1!$E$2:$E$6</c:f>
              <c:numCache>
                <c:formatCode>0.0</c:formatCode>
                <c:ptCount val="5"/>
                <c:pt idx="0">
                  <c:v>4.3099999999999996</c:v>
                </c:pt>
                <c:pt idx="1">
                  <c:v>4.1099999999999985</c:v>
                </c:pt>
                <c:pt idx="2">
                  <c:v>4</c:v>
                </c:pt>
                <c:pt idx="3">
                  <c:v>4.5</c:v>
                </c:pt>
                <c:pt idx="4">
                  <c:v>4.2300000000000004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2014/15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Pt>
            <c:idx val="4"/>
            <c:invertIfNegative val="0"/>
            <c:bubble3D val="0"/>
            <c:spPr>
              <a:solidFill>
                <a:srgbClr val="7030A0"/>
              </a:solidFill>
            </c:spPr>
          </c:dPt>
          <c:dLbls>
            <c:dLbl>
              <c:idx val="2"/>
              <c:layout>
                <c:manualLayout>
                  <c:x val="1.777765334975784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814711124798194E-2"/>
                  <c:y val="-2.53966476425112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160901</c:v>
                </c:pt>
                <c:pt idx="1">
                  <c:v>160903</c:v>
                </c:pt>
                <c:pt idx="2">
                  <c:v>160905</c:v>
                </c:pt>
                <c:pt idx="3">
                  <c:v>080507</c:v>
                </c:pt>
                <c:pt idx="4">
                  <c:v>Филиал</c:v>
                </c:pt>
              </c:strCache>
            </c:strRef>
          </c:cat>
          <c:val>
            <c:numRef>
              <c:f>Лист1!$F$2:$F$6</c:f>
              <c:numCache>
                <c:formatCode>0.0</c:formatCode>
                <c:ptCount val="5"/>
                <c:pt idx="0">
                  <c:v>4.5</c:v>
                </c:pt>
                <c:pt idx="1">
                  <c:v>4.0999999999999996</c:v>
                </c:pt>
                <c:pt idx="2">
                  <c:v>4.0999999999999996</c:v>
                </c:pt>
                <c:pt idx="3">
                  <c:v>4.5999999999999996</c:v>
                </c:pt>
                <c:pt idx="4">
                  <c:v>4.3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7614080"/>
        <c:axId val="59980544"/>
        <c:axId val="0"/>
      </c:bar3DChart>
      <c:catAx>
        <c:axId val="77614080"/>
        <c:scaling>
          <c:orientation val="minMax"/>
        </c:scaling>
        <c:delete val="0"/>
        <c:axPos val="b"/>
        <c:majorTickMark val="none"/>
        <c:minorTickMark val="none"/>
        <c:tickLblPos val="nextTo"/>
        <c:crossAx val="59980544"/>
        <c:crosses val="autoZero"/>
        <c:auto val="1"/>
        <c:lblAlgn val="ctr"/>
        <c:lblOffset val="100"/>
        <c:noMultiLvlLbl val="0"/>
      </c:catAx>
      <c:valAx>
        <c:axId val="59980544"/>
        <c:scaling>
          <c:orientation val="minMax"/>
          <c:min val="2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Средний</a:t>
                </a:r>
                <a:r>
                  <a:rPr lang="ru-RU" baseline="0" dirty="0" smtClean="0"/>
                  <a:t> балл</a:t>
                </a:r>
                <a:endParaRPr lang="ru-RU" dirty="0"/>
              </a:p>
            </c:rich>
          </c:tx>
          <c:overlay val="0"/>
        </c:title>
        <c:numFmt formatCode="0.0" sourceLinked="1"/>
        <c:majorTickMark val="out"/>
        <c:minorTickMark val="none"/>
        <c:tickLblPos val="nextTo"/>
        <c:crossAx val="7761408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2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160901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7.7160493827161105E-3"/>
                  <c:y val="-1.17858766967086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432098765432267E-3"/>
                  <c:y val="-2.18354782678964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2012/2013 уч.год</c:v>
                </c:pt>
                <c:pt idx="1">
                  <c:v>2013/2014 уч.год</c:v>
                </c:pt>
                <c:pt idx="2">
                  <c:v>2014/2015 уч.год</c:v>
                </c:pt>
              </c:strCache>
            </c:strRef>
          </c:cat>
          <c:val>
            <c:numRef>
              <c:f>Лист1!$B$2:$D$2</c:f>
              <c:numCache>
                <c:formatCode>General</c:formatCode>
                <c:ptCount val="3"/>
                <c:pt idx="0">
                  <c:v>77.8</c:v>
                </c:pt>
                <c:pt idx="1">
                  <c:v>86.2</c:v>
                </c:pt>
                <c:pt idx="2">
                  <c:v>91.8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160903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1.2345679012345723E-2"/>
                  <c:y val="-3.27532171158814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2345679012345723E-2"/>
                  <c:y val="-1.11317468256352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2012/2013 уч.год</c:v>
                </c:pt>
                <c:pt idx="1">
                  <c:v>2013/2014 уч.год</c:v>
                </c:pt>
                <c:pt idx="2">
                  <c:v>2014/2015 уч.год</c:v>
                </c:pt>
              </c:strCache>
            </c:strRef>
          </c:cat>
          <c:val>
            <c:numRef>
              <c:f>Лист1!$B$3:$D$3</c:f>
              <c:numCache>
                <c:formatCode>General</c:formatCode>
                <c:ptCount val="3"/>
                <c:pt idx="0">
                  <c:v>69.099999999999994</c:v>
                </c:pt>
                <c:pt idx="1">
                  <c:v>79.099999999999994</c:v>
                </c:pt>
                <c:pt idx="2">
                  <c:v>74.099999999999994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160905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9.2592592592593507E-3"/>
                  <c:y val="-2.18354150225146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7160493827161105E-3"/>
                  <c:y val="-2.66401861981246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2012/2013 уч.год</c:v>
                </c:pt>
                <c:pt idx="1">
                  <c:v>2013/2014 уч.год</c:v>
                </c:pt>
                <c:pt idx="2">
                  <c:v>2014/2015 уч.год</c:v>
                </c:pt>
              </c:strCache>
            </c:strRef>
          </c:cat>
          <c:val>
            <c:numRef>
              <c:f>Лист1!$B$4:$D$4</c:f>
              <c:numCache>
                <c:formatCode>General</c:formatCode>
                <c:ptCount val="3"/>
                <c:pt idx="0">
                  <c:v>67.599999999999994</c:v>
                </c:pt>
                <c:pt idx="1">
                  <c:v>74.8</c:v>
                </c:pt>
                <c:pt idx="2">
                  <c:v>77.3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080507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0"/>
              <c:layout>
                <c:manualLayout>
                  <c:x val="3.0864197530864378E-3"/>
                  <c:y val="-1.44143135268306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432098765432187E-3"/>
                  <c:y val="-2.6426241465856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2012/2013 уч.год</c:v>
                </c:pt>
                <c:pt idx="1">
                  <c:v>2013/2014 уч.год</c:v>
                </c:pt>
                <c:pt idx="2">
                  <c:v>2014/2015 уч.год</c:v>
                </c:pt>
              </c:strCache>
            </c:strRef>
          </c:cat>
          <c:val>
            <c:numRef>
              <c:f>Лист1!$B$5:$D$5</c:f>
              <c:numCache>
                <c:formatCode>General</c:formatCode>
                <c:ptCount val="3"/>
                <c:pt idx="0">
                  <c:v>96.4</c:v>
                </c:pt>
                <c:pt idx="1">
                  <c:v>91.3</c:v>
                </c:pt>
                <c:pt idx="2">
                  <c:v>100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филиал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7.7160493827161105E-3"/>
                  <c:y val="-2.40238558780511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888888888888987E-2"/>
                  <c:y val="-1.44143135268306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2012/2013 уч.год</c:v>
                </c:pt>
                <c:pt idx="1">
                  <c:v>2013/2014 уч.год</c:v>
                </c:pt>
                <c:pt idx="2">
                  <c:v>2014/2015 уч.год</c:v>
                </c:pt>
              </c:strCache>
            </c:strRef>
          </c:cat>
          <c:val>
            <c:numRef>
              <c:f>Лист1!$B$6:$D$6</c:f>
              <c:numCache>
                <c:formatCode>General</c:formatCode>
                <c:ptCount val="3"/>
                <c:pt idx="0">
                  <c:v>77.7</c:v>
                </c:pt>
                <c:pt idx="1">
                  <c:v>82.9</c:v>
                </c:pt>
                <c:pt idx="2">
                  <c:v>85.8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7740032"/>
        <c:axId val="94643328"/>
        <c:axId val="0"/>
      </c:bar3DChart>
      <c:catAx>
        <c:axId val="77740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4643328"/>
        <c:crosses val="autoZero"/>
        <c:auto val="1"/>
        <c:lblAlgn val="ctr"/>
        <c:lblOffset val="100"/>
        <c:noMultiLvlLbl val="0"/>
      </c:catAx>
      <c:valAx>
        <c:axId val="94643328"/>
        <c:scaling>
          <c:orientation val="minMax"/>
          <c:max val="80"/>
          <c:min val="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Количество человек сдавших на 4 и 5  , %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77740032"/>
        <c:crosses val="autoZero"/>
        <c:crossBetween val="between"/>
        <c:majorUnit val="10"/>
        <c:minorUnit val="10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2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160901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1"/>
              <c:layout>
                <c:manualLayout>
                  <c:x val="7.7160493827161105E-3"/>
                  <c:y val="-1.25194766582737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Дипломные работы</c:v>
                </c:pt>
                <c:pt idx="1">
                  <c:v>Дипломные проекты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19</c:v>
                </c:pt>
                <c:pt idx="1">
                  <c:v>30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160903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1.2345679012345723E-2"/>
                  <c:y val="-5.00779066330947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Дипломные работы</c:v>
                </c:pt>
                <c:pt idx="1">
                  <c:v>Дипломные проекты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16</c:v>
                </c:pt>
                <c:pt idx="1">
                  <c:v>11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160905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1"/>
              <c:layout>
                <c:manualLayout>
                  <c:x val="3.0864197530864378E-3"/>
                  <c:y val="-7.51168599496426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Дипломные работы</c:v>
                </c:pt>
                <c:pt idx="1">
                  <c:v>Дипломные проекты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2</c:v>
                </c:pt>
                <c:pt idx="1">
                  <c:v>20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080507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0"/>
              <c:layout>
                <c:manualLayout>
                  <c:x val="7.7160493827161105E-3"/>
                  <c:y val="-7.51168599496426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Дипломные работы</c:v>
                </c:pt>
                <c:pt idx="1">
                  <c:v>Дипломные проекты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19</c:v>
                </c:pt>
                <c:pt idx="1">
                  <c:v>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Филиал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Дипломные работы</c:v>
                </c:pt>
                <c:pt idx="1">
                  <c:v>Дипломные проекты</c:v>
                </c:pt>
              </c:strCache>
            </c:strRef>
          </c:cat>
          <c:val>
            <c:numRef>
              <c:f>Лист1!$F$2:$F$3</c:f>
              <c:numCache>
                <c:formatCode>General</c:formatCode>
                <c:ptCount val="2"/>
                <c:pt idx="0">
                  <c:v>56</c:v>
                </c:pt>
                <c:pt idx="1">
                  <c:v>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4707712"/>
        <c:axId val="94645632"/>
        <c:axId val="0"/>
      </c:bar3DChart>
      <c:catAx>
        <c:axId val="94707712"/>
        <c:scaling>
          <c:orientation val="minMax"/>
        </c:scaling>
        <c:delete val="0"/>
        <c:axPos val="b"/>
        <c:majorTickMark val="none"/>
        <c:minorTickMark val="none"/>
        <c:tickLblPos val="nextTo"/>
        <c:crossAx val="94645632"/>
        <c:crosses val="autoZero"/>
        <c:auto val="1"/>
        <c:lblAlgn val="ctr"/>
        <c:lblOffset val="100"/>
        <c:noMultiLvlLbl val="0"/>
      </c:catAx>
      <c:valAx>
        <c:axId val="94645632"/>
        <c:scaling>
          <c:orientation val="minMax"/>
          <c:max val="80"/>
          <c:min val="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Количество работ/проектов</a:t>
                </a:r>
                <a:endParaRPr lang="ru-RU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94707712"/>
        <c:crosses val="autoZero"/>
        <c:crossBetween val="between"/>
        <c:majorUnit val="10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2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160901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invertIfNegative val="0"/>
          <c:dLbls>
            <c:dLbl>
              <c:idx val="0"/>
              <c:layout>
                <c:manualLayout>
                  <c:x val="2.3148148148148147E-2"/>
                  <c:y val="-4.36205066298588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6296296296295834E-3"/>
                  <c:y val="-4.65285404051826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1728395061728392E-3"/>
                  <c:y val="-3.48964053038872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2013/14 уч. год</c:v>
                </c:pt>
                <c:pt idx="1">
                  <c:v>2014/15 уч. год</c:v>
                </c:pt>
              </c:strCache>
            </c:strRef>
          </c:cat>
          <c:val>
            <c:numRef>
              <c:f>Лист1!$B$2:$C$2</c:f>
              <c:numCache>
                <c:formatCode>0.00</c:formatCode>
                <c:ptCount val="2"/>
                <c:pt idx="0">
                  <c:v>4.18</c:v>
                </c:pt>
                <c:pt idx="1">
                  <c:v>4.13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160903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dLbl>
              <c:idx val="0"/>
              <c:layout>
                <c:manualLayout>
                  <c:x val="2.7777777777778141E-2"/>
                  <c:y val="-2.90803377532395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802469135802625E-2"/>
                  <c:y val="-4.36205066298588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8518518518518583E-2"/>
                  <c:y val="-3.48964053038872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Лист1!$B$1:$C$1</c:f>
              <c:strCache>
                <c:ptCount val="2"/>
                <c:pt idx="0">
                  <c:v>2013/14 уч. год</c:v>
                </c:pt>
                <c:pt idx="1">
                  <c:v>2014/15 уч. год</c:v>
                </c:pt>
              </c:strCache>
            </c:strRef>
          </c:cat>
          <c:val>
            <c:numRef>
              <c:f>Лист1!$B$3:$C$3</c:f>
              <c:numCache>
                <c:formatCode>0.00</c:formatCode>
                <c:ptCount val="2"/>
                <c:pt idx="1">
                  <c:v>3.73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160905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1.0802469135802569E-2"/>
                  <c:y val="-2.32642702025914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4691358024691412E-2"/>
                  <c:y val="-4.07124728545359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2013/14 уч. год</c:v>
                </c:pt>
                <c:pt idx="1">
                  <c:v>2014/15 уч. год</c:v>
                </c:pt>
              </c:strCache>
            </c:strRef>
          </c:cat>
          <c:val>
            <c:numRef>
              <c:f>Лист1!$B$4:$C$4</c:f>
              <c:numCache>
                <c:formatCode>0.00</c:formatCode>
                <c:ptCount val="2"/>
                <c:pt idx="0">
                  <c:v>4</c:v>
                </c:pt>
                <c:pt idx="1">
                  <c:v>3.88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Филиал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2.0061728395061731E-2"/>
                  <c:y val="-6.6884776832450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6234567901234612E-2"/>
                  <c:y val="-6.39767430571267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2013/14 уч. год</c:v>
                </c:pt>
                <c:pt idx="1">
                  <c:v>2014/15 уч. год</c:v>
                </c:pt>
              </c:strCache>
            </c:strRef>
          </c:cat>
          <c:val>
            <c:numRef>
              <c:f>Лист1!$B$5:$C$5</c:f>
              <c:numCache>
                <c:formatCode>0.00</c:formatCode>
                <c:ptCount val="2"/>
                <c:pt idx="0">
                  <c:v>4.09</c:v>
                </c:pt>
                <c:pt idx="1">
                  <c:v>3.9099999999999997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5906688"/>
        <c:axId val="69332352"/>
        <c:axId val="0"/>
      </c:bar3DChart>
      <c:catAx>
        <c:axId val="65906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69332352"/>
        <c:crosses val="autoZero"/>
        <c:auto val="1"/>
        <c:lblAlgn val="ctr"/>
        <c:lblOffset val="100"/>
        <c:noMultiLvlLbl val="0"/>
      </c:catAx>
      <c:valAx>
        <c:axId val="69332352"/>
        <c:scaling>
          <c:orientation val="minMax"/>
          <c:max val="5"/>
          <c:min val="2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Средний</a:t>
                </a:r>
                <a:r>
                  <a:rPr lang="ru-RU" baseline="0" dirty="0" smtClean="0"/>
                  <a:t> балл</a:t>
                </a:r>
                <a:endParaRPr lang="ru-RU" dirty="0"/>
              </a:p>
            </c:rich>
          </c:tx>
          <c:layout/>
          <c:overlay val="0"/>
        </c:title>
        <c:numFmt formatCode="0.0" sourceLinked="0"/>
        <c:majorTickMark val="out"/>
        <c:minorTickMark val="none"/>
        <c:tickLblPos val="nextTo"/>
        <c:crossAx val="659066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4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160901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1400">
                    <a:solidFill>
                      <a:srgbClr val="C0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По заявкам предприятий</c:v>
                </c:pt>
                <c:pt idx="1">
                  <c:v>При участии в НИР университета</c:v>
                </c:pt>
                <c:pt idx="2">
                  <c:v>В соответствии с кафедральным перечнем тем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</c:v>
                </c:pt>
                <c:pt idx="1">
                  <c:v>0</c:v>
                </c:pt>
                <c:pt idx="2">
                  <c:v>25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160903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По заявкам предприятий</c:v>
                </c:pt>
                <c:pt idx="1">
                  <c:v>При участии в НИР университета</c:v>
                </c:pt>
                <c:pt idx="2">
                  <c:v>В соответствии с кафедральным перечнем тем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25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160905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2"/>
              <c:layout>
                <c:manualLayout>
                  <c:x val="7.7160493827161105E-3"/>
                  <c:y val="-4.87058995883767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solidFill>
                      <a:srgbClr val="C0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По заявкам предприятий</c:v>
                </c:pt>
                <c:pt idx="1">
                  <c:v>При участии в НИР университета</c:v>
                </c:pt>
                <c:pt idx="2">
                  <c:v>В соответствии с кафедральным перечнем тем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6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080507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По заявкам предприятий</c:v>
                </c:pt>
                <c:pt idx="1">
                  <c:v>При участии в НИР университета</c:v>
                </c:pt>
                <c:pt idx="2">
                  <c:v>В соответствии с кафедральным перечнем тем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2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080508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По заявкам предприятий</c:v>
                </c:pt>
                <c:pt idx="1">
                  <c:v>При участии в НИР университета</c:v>
                </c:pt>
                <c:pt idx="2">
                  <c:v>В соответствии с кафедральным перечнем тем</c:v>
                </c:pt>
              </c:strCache>
            </c:strRef>
          </c:cat>
          <c:val>
            <c:numRef>
              <c:f>Лист1!$F$2:$F$4</c:f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Филиал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txPr>
              <a:bodyPr/>
              <a:lstStyle/>
              <a:p>
                <a:pPr>
                  <a:defRPr sz="1400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По заявкам предприятий</c:v>
                </c:pt>
                <c:pt idx="1">
                  <c:v>При участии в НИР университета</c:v>
                </c:pt>
                <c:pt idx="2">
                  <c:v>В соответствии с кафедральным перечнем тем</c:v>
                </c:pt>
              </c:strCache>
            </c:strRef>
          </c:cat>
          <c:val>
            <c:numRef>
              <c:f>Лист1!$G$2:$G$4</c:f>
              <c:numCache>
                <c:formatCode>General</c:formatCode>
                <c:ptCount val="3"/>
                <c:pt idx="0">
                  <c:v>18</c:v>
                </c:pt>
                <c:pt idx="1">
                  <c:v>4</c:v>
                </c:pt>
                <c:pt idx="2">
                  <c:v>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4710272"/>
        <c:axId val="94647936"/>
        <c:axId val="0"/>
      </c:bar3DChart>
      <c:catAx>
        <c:axId val="9471027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94647936"/>
        <c:crosses val="autoZero"/>
        <c:auto val="1"/>
        <c:lblAlgn val="ctr"/>
        <c:lblOffset val="100"/>
        <c:noMultiLvlLbl val="0"/>
      </c:catAx>
      <c:valAx>
        <c:axId val="9464793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Количество</a:t>
                </a:r>
                <a:r>
                  <a:rPr lang="ru-RU" baseline="0" dirty="0" smtClean="0"/>
                  <a:t> ВКР</a:t>
                </a:r>
                <a:endParaRPr lang="ru-RU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9471027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2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160901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Рекомендованных к опубликованию</c:v>
                </c:pt>
                <c:pt idx="1">
                  <c:v> Рекомендованных  к внедрению</c:v>
                </c:pt>
                <c:pt idx="2">
                  <c:v>Внедренных</c:v>
                </c:pt>
              </c:strCache>
            </c:strRef>
          </c:cat>
          <c:val>
            <c:numRef>
              <c:f>Лист1!$B$2:$B$4</c:f>
              <c:numCache>
                <c:formatCode>0</c:formatCode>
                <c:ptCount val="3"/>
                <c:pt idx="0">
                  <c:v>0</c:v>
                </c:pt>
                <c:pt idx="1">
                  <c:v>0</c:v>
                </c:pt>
                <c:pt idx="2">
                  <c:v>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160903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3"/>
              <c:layout>
                <c:manualLayout>
                  <c:x val="6.1728395061728392E-3"/>
                  <c:y val="-2.81591020306260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Рекомендованных к опубликованию</c:v>
                </c:pt>
                <c:pt idx="1">
                  <c:v> Рекомендованных  к внедрению</c:v>
                </c:pt>
                <c:pt idx="2">
                  <c:v>Внедренных</c:v>
                </c:pt>
              </c:strCache>
            </c:strRef>
          </c:cat>
          <c:val>
            <c:numRef>
              <c:f>Лист1!$C$2:$C$4</c:f>
              <c:numCache>
                <c:formatCode>0</c:formatCode>
                <c:ptCount val="3"/>
                <c:pt idx="0">
                  <c:v>9</c:v>
                </c:pt>
                <c:pt idx="1">
                  <c:v>5</c:v>
                </c:pt>
                <c:pt idx="2">
                  <c:v>10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160905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Рекомендованных к опубликованию</c:v>
                </c:pt>
                <c:pt idx="1">
                  <c:v> Рекомендованных  к внедрению</c:v>
                </c:pt>
                <c:pt idx="2">
                  <c:v>Внедренных</c:v>
                </c:pt>
              </c:strCache>
            </c:strRef>
          </c:cat>
          <c:val>
            <c:numRef>
              <c:f>Лист1!$D$2:$D$4</c:f>
              <c:numCache>
                <c:formatCode>0</c:formatCode>
                <c:ptCount val="3"/>
                <c:pt idx="0">
                  <c:v>13</c:v>
                </c:pt>
                <c:pt idx="1">
                  <c:v>15</c:v>
                </c:pt>
                <c:pt idx="2">
                  <c:v>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080507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Рекомендованных к опубликованию</c:v>
                </c:pt>
                <c:pt idx="1">
                  <c:v> Рекомендованных  к внедрению</c:v>
                </c:pt>
                <c:pt idx="2">
                  <c:v>Внедренных</c:v>
                </c:pt>
              </c:strCache>
            </c:strRef>
          </c:cat>
          <c:val>
            <c:numRef>
              <c:f>Лист1!$E$2:$E$4</c:f>
              <c:numCache>
                <c:formatCode>0</c:formatCode>
                <c:ptCount val="3"/>
                <c:pt idx="0">
                  <c:v>5</c:v>
                </c:pt>
                <c:pt idx="1">
                  <c:v>4</c:v>
                </c:pt>
                <c:pt idx="2">
                  <c:v>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Филиал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Рекомендованных к опубликованию</c:v>
                </c:pt>
                <c:pt idx="1">
                  <c:v> Рекомендованных  к внедрению</c:v>
                </c:pt>
                <c:pt idx="2">
                  <c:v>Внедренных</c:v>
                </c:pt>
              </c:strCache>
            </c:strRef>
          </c:cat>
          <c:val>
            <c:numRef>
              <c:f>Лист1!$F$2:$F$4</c:f>
              <c:numCache>
                <c:formatCode>0</c:formatCode>
                <c:ptCount val="3"/>
                <c:pt idx="0">
                  <c:v>27</c:v>
                </c:pt>
                <c:pt idx="1">
                  <c:v>24</c:v>
                </c:pt>
                <c:pt idx="2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5193088"/>
        <c:axId val="102416384"/>
        <c:axId val="0"/>
      </c:bar3DChart>
      <c:catAx>
        <c:axId val="9519308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102416384"/>
        <c:crosses val="autoZero"/>
        <c:auto val="1"/>
        <c:lblAlgn val="ctr"/>
        <c:lblOffset val="100"/>
        <c:noMultiLvlLbl val="0"/>
      </c:catAx>
      <c:valAx>
        <c:axId val="10241638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Количество</a:t>
                </a:r>
                <a:r>
                  <a:rPr lang="ru-RU" baseline="0" dirty="0" smtClean="0"/>
                  <a:t> ВКР</a:t>
                </a:r>
                <a:endParaRPr lang="ru-RU" dirty="0"/>
              </a:p>
            </c:rich>
          </c:tx>
          <c:overlay val="0"/>
        </c:title>
        <c:numFmt formatCode="0" sourceLinked="1"/>
        <c:majorTickMark val="out"/>
        <c:minorTickMark val="none"/>
        <c:tickLblPos val="nextTo"/>
        <c:crossAx val="9519308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2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160901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2010/2011</c:v>
                </c:pt>
                <c:pt idx="1">
                  <c:v>2011/2012</c:v>
                </c:pt>
                <c:pt idx="2">
                  <c:v>2012/2013</c:v>
                </c:pt>
                <c:pt idx="3">
                  <c:v>2013/2014</c:v>
                </c:pt>
                <c:pt idx="4">
                  <c:v>2014/2015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160903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3"/>
              <c:layout>
                <c:manualLayout>
                  <c:x val="9.2592592592593542E-3"/>
                  <c:y val="7.61899429275335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2010/2011</c:v>
                </c:pt>
                <c:pt idx="1">
                  <c:v>2011/2012</c:v>
                </c:pt>
                <c:pt idx="2">
                  <c:v>2012/2013</c:v>
                </c:pt>
                <c:pt idx="3">
                  <c:v>2013/2014</c:v>
                </c:pt>
                <c:pt idx="4">
                  <c:v>2014/2015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160905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2010/2011</c:v>
                </c:pt>
                <c:pt idx="1">
                  <c:v>2011/2012</c:v>
                </c:pt>
                <c:pt idx="2">
                  <c:v>2012/2013</c:v>
                </c:pt>
                <c:pt idx="3">
                  <c:v>2013/2014</c:v>
                </c:pt>
                <c:pt idx="4">
                  <c:v>2014/2015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080507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3"/>
              <c:layout>
                <c:manualLayout>
                  <c:x val="1.0802469135802554E-2"/>
                  <c:y val="-5.07932952850227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2010/2011</c:v>
                </c:pt>
                <c:pt idx="1">
                  <c:v>2011/2012</c:v>
                </c:pt>
                <c:pt idx="2">
                  <c:v>2012/2013</c:v>
                </c:pt>
                <c:pt idx="3">
                  <c:v>2013/2014</c:v>
                </c:pt>
                <c:pt idx="4">
                  <c:v>2014/2015</c:v>
                </c:pt>
              </c:strCache>
            </c:str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4</c:v>
                </c:pt>
                <c:pt idx="1">
                  <c:v>0</c:v>
                </c:pt>
                <c:pt idx="2">
                  <c:v>4</c:v>
                </c:pt>
                <c:pt idx="3">
                  <c:v>1</c:v>
                </c:pt>
                <c:pt idx="4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2344192"/>
        <c:axId val="102418688"/>
        <c:axId val="0"/>
      </c:bar3DChart>
      <c:catAx>
        <c:axId val="102344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02418688"/>
        <c:crosses val="autoZero"/>
        <c:auto val="1"/>
        <c:lblAlgn val="ctr"/>
        <c:lblOffset val="100"/>
        <c:noMultiLvlLbl val="0"/>
      </c:catAx>
      <c:valAx>
        <c:axId val="102418688"/>
        <c:scaling>
          <c:orientation val="minMax"/>
          <c:max val="5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Количество,</a:t>
                </a:r>
                <a:r>
                  <a:rPr lang="ru-RU" baseline="0" dirty="0" smtClean="0"/>
                  <a:t> чел.</a:t>
                </a:r>
                <a:endParaRPr lang="ru-RU" dirty="0"/>
              </a:p>
            </c:rich>
          </c:tx>
          <c:overlay val="0"/>
        </c:title>
        <c:numFmt formatCode="#,##0" sourceLinked="0"/>
        <c:majorTickMark val="out"/>
        <c:minorTickMark val="none"/>
        <c:tickLblPos val="nextTo"/>
        <c:crossAx val="102344192"/>
        <c:crosses val="autoZero"/>
        <c:crossBetween val="between"/>
        <c:majorUnit val="1"/>
        <c:minorUnit val="1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2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92880978926465"/>
          <c:y val="4.0701469511287683E-2"/>
          <c:w val="0.75842976962335085"/>
          <c:h val="0.7315886232841828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160901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-3.0864197530864352E-3"/>
                  <c:y val="-1.1223796236674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1.50272108526118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2012/2013 уч.г.</c:v>
                </c:pt>
                <c:pt idx="1">
                  <c:v>2013/2014 уч.г.</c:v>
                </c:pt>
                <c:pt idx="2">
                  <c:v>2014/2015 уч.г.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100</c:v>
                </c:pt>
                <c:pt idx="1">
                  <c:v>98</c:v>
                </c:pt>
                <c:pt idx="2">
                  <c:v>91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160903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2.829185424004488E-17"/>
                  <c:y val="-1.43206930018570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7.7160493827161001E-3"/>
                  <c:y val="-5.85025554404596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2012/2013 уч.г.</c:v>
                </c:pt>
                <c:pt idx="1">
                  <c:v>2013/2014 уч.г.</c:v>
                </c:pt>
                <c:pt idx="2">
                  <c:v>2014/2015 уч.г.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98</c:v>
                </c:pt>
                <c:pt idx="1">
                  <c:v>98</c:v>
                </c:pt>
                <c:pt idx="2">
                  <c:v>100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160905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3.0864197530864486E-3"/>
                  <c:y val="-1.34679192043621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432098765432176E-3"/>
                  <c:y val="-1.70592759533519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2012/2013 уч.г.</c:v>
                </c:pt>
                <c:pt idx="1">
                  <c:v>2013/2014 уч.г.</c:v>
                </c:pt>
                <c:pt idx="2">
                  <c:v>2014/2015 уч.г.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100</c:v>
                </c:pt>
                <c:pt idx="1">
                  <c:v>96</c:v>
                </c:pt>
                <c:pt idx="2">
                  <c:v>88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080507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0"/>
              <c:layout>
                <c:manualLayout>
                  <c:x val="-1.543209876543217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2012/2013 уч.г.</c:v>
                </c:pt>
                <c:pt idx="1">
                  <c:v>2013/2014 уч.г.</c:v>
                </c:pt>
                <c:pt idx="2">
                  <c:v>2014/2015 уч.г.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100</c:v>
                </c:pt>
                <c:pt idx="1">
                  <c:v>100</c:v>
                </c:pt>
                <c:pt idx="2">
                  <c:v>90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филиал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FFC000"/>
              </a:solidFill>
            </a:ln>
          </c:spPr>
          <c:invertIfNegative val="0"/>
          <c:dLbls>
            <c:dLbl>
              <c:idx val="1"/>
              <c:layout>
                <c:manualLayout>
                  <c:x val="-4.6296296296296589E-3"/>
                  <c:y val="-1.72838296455980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2012/2013 уч.г.</c:v>
                </c:pt>
                <c:pt idx="1">
                  <c:v>2013/2014 уч.г.</c:v>
                </c:pt>
                <c:pt idx="2">
                  <c:v>2014/2015 уч.г.</c:v>
                </c:pt>
              </c:strCache>
            </c:strRef>
          </c:cat>
          <c:val>
            <c:numRef>
              <c:f>Лист1!$F$2:$F$4</c:f>
              <c:numCache>
                <c:formatCode>General</c:formatCode>
                <c:ptCount val="3"/>
                <c:pt idx="0">
                  <c:v>100</c:v>
                </c:pt>
                <c:pt idx="1">
                  <c:v>98</c:v>
                </c:pt>
                <c:pt idx="2">
                  <c:v>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2343680"/>
        <c:axId val="102420992"/>
      </c:barChart>
      <c:catAx>
        <c:axId val="10234368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02420992"/>
        <c:crosses val="autoZero"/>
        <c:auto val="1"/>
        <c:lblAlgn val="ctr"/>
        <c:lblOffset val="100"/>
        <c:noMultiLvlLbl val="0"/>
      </c:catAx>
      <c:valAx>
        <c:axId val="102420992"/>
        <c:scaling>
          <c:orientation val="minMax"/>
          <c:max val="110"/>
          <c:min val="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ru-RU" sz="1200" dirty="0" smtClean="0"/>
                  <a:t>Количество, % </a:t>
                </a:r>
                <a:endParaRPr lang="ru-RU" sz="120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02343680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20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79420736664789"/>
          <c:y val="3.9999720036955122E-2"/>
          <c:w val="0.74972675324028981"/>
          <c:h val="0.73621640564135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160901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6.1728395061728392E-3"/>
                  <c:y val="-3.50165899313411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6296296296296805E-3"/>
                  <c:y val="-4.30973414539584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2570057924071194E-2"/>
                  <c:y val="-1.53255632325498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2012-2013 учебный год</c:v>
                </c:pt>
                <c:pt idx="1">
                  <c:v>2013-2014 учебный год</c:v>
                </c:pt>
                <c:pt idx="2">
                  <c:v>2014-2015 учебный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67.900000000000006</c:v>
                </c:pt>
                <c:pt idx="1">
                  <c:v>54.7</c:v>
                </c:pt>
                <c:pt idx="2">
                  <c:v>75.400000000000006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160903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6.1728395061728392E-3"/>
                  <c:y val="-5.1178092976575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6296296296296727E-3"/>
                  <c:y val="-2.46267492690964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2012-2013 учебный год</c:v>
                </c:pt>
                <c:pt idx="1">
                  <c:v>2013-2014 учебный год</c:v>
                </c:pt>
                <c:pt idx="2">
                  <c:v>2014-2015 учебный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78.599999999999994</c:v>
                </c:pt>
                <c:pt idx="1">
                  <c:v>79.2</c:v>
                </c:pt>
                <c:pt idx="2">
                  <c:v>79.400000000000006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160905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9.2592592592594062E-3"/>
                  <c:y val="-3.50165899313411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6296296296296745E-3"/>
                  <c:y val="3.54013270248331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2012-2013 учебный год</c:v>
                </c:pt>
                <c:pt idx="1">
                  <c:v>2013-2014 учебный год</c:v>
                </c:pt>
                <c:pt idx="2">
                  <c:v>2014-2015 учебный год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56.9</c:v>
                </c:pt>
                <c:pt idx="1">
                  <c:v>51.9</c:v>
                </c:pt>
                <c:pt idx="2">
                  <c:v>56.4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080507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2012-2013 учебный год</c:v>
                </c:pt>
                <c:pt idx="1">
                  <c:v>2013-2014 учебный год</c:v>
                </c:pt>
                <c:pt idx="2">
                  <c:v>2014-2015 учебный год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50</c:v>
                </c:pt>
                <c:pt idx="1">
                  <c:v>100</c:v>
                </c:pt>
                <c:pt idx="2">
                  <c:v>86.4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филиал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2"/>
              <c:layout>
                <c:manualLayout>
                  <c:x val="1.2570057924071194E-2"/>
                  <c:y val="-2.14557885255698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2012-2013 учебный год</c:v>
                </c:pt>
                <c:pt idx="1">
                  <c:v>2013-2014 учебный год</c:v>
                </c:pt>
                <c:pt idx="2">
                  <c:v>2014-2015 учебный год</c:v>
                </c:pt>
              </c:strCache>
            </c:strRef>
          </c:cat>
          <c:val>
            <c:numRef>
              <c:f>Лист1!$F$2:$F$4</c:f>
              <c:numCache>
                <c:formatCode>General</c:formatCode>
                <c:ptCount val="3"/>
                <c:pt idx="0">
                  <c:v>64.599999999999994</c:v>
                </c:pt>
                <c:pt idx="1">
                  <c:v>64.5</c:v>
                </c:pt>
                <c:pt idx="2">
                  <c:v>74.400000000000006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2613504"/>
        <c:axId val="102423296"/>
      </c:barChart>
      <c:catAx>
        <c:axId val="10261350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02423296"/>
        <c:crosses val="autoZero"/>
        <c:auto val="1"/>
        <c:lblAlgn val="ctr"/>
        <c:lblOffset val="100"/>
        <c:noMultiLvlLbl val="0"/>
      </c:catAx>
      <c:valAx>
        <c:axId val="102423296"/>
        <c:scaling>
          <c:orientation val="minMax"/>
          <c:max val="100"/>
          <c:min val="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ru-RU" sz="1200" dirty="0" smtClean="0"/>
                  <a:t>Количество, %</a:t>
                </a:r>
                <a:endParaRPr lang="ru-RU" sz="120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02613504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20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160901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-3.0864197530864209E-3"/>
                  <c:y val="-3.82120869688186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432098765432243E-3"/>
                  <c:y val="-2.18354782678964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2013/14 уч.год</c:v>
                </c:pt>
                <c:pt idx="1">
                  <c:v>2013/14 уч.год2</c:v>
                </c:pt>
              </c:strCache>
            </c:strRef>
          </c:cat>
          <c:val>
            <c:numRef>
              <c:f>Лист1!$B$2:$C$2</c:f>
              <c:numCache>
                <c:formatCode>General</c:formatCode>
                <c:ptCount val="2"/>
                <c:pt idx="0">
                  <c:v>71</c:v>
                </c:pt>
                <c:pt idx="1">
                  <c:v>87.5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160903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7.7160493827161504E-3"/>
                  <c:y val="-3.27532174018450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2345679012345723E-2"/>
                  <c:y val="-3.27532174018450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2013/14 уч.год</c:v>
                </c:pt>
                <c:pt idx="1">
                  <c:v>2013/14 уч.год2</c:v>
                </c:pt>
              </c:strCache>
            </c:strRef>
          </c:cat>
          <c:val>
            <c:numRef>
              <c:f>Лист1!$B$3:$C$3</c:f>
              <c:numCache>
                <c:formatCode>General</c:formatCode>
                <c:ptCount val="2"/>
                <c:pt idx="1">
                  <c:v>54.6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160905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2.0061728395061731E-2"/>
                  <c:y val="-2.18354782678964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432098765432243E-3"/>
                  <c:y val="-2.18354782678964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2013/14 уч.год</c:v>
                </c:pt>
                <c:pt idx="1">
                  <c:v>2013/14 уч.год2</c:v>
                </c:pt>
              </c:strCache>
            </c:strRef>
          </c:cat>
          <c:val>
            <c:numRef>
              <c:f>Лист1!$B$4:$C$4</c:f>
              <c:numCache>
                <c:formatCode>General</c:formatCode>
                <c:ptCount val="2"/>
                <c:pt idx="0">
                  <c:v>66.599999999999994</c:v>
                </c:pt>
                <c:pt idx="1">
                  <c:v>62.5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филиал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2.0061728395061731E-2"/>
                  <c:y val="-5.73181304532283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8518518518518563E-2"/>
                  <c:y val="-6.27770000202021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2013/14 уч.год</c:v>
                </c:pt>
                <c:pt idx="1">
                  <c:v>2013/14 уч.год2</c:v>
                </c:pt>
              </c:strCache>
            </c:strRef>
          </c:cat>
          <c:val>
            <c:numRef>
              <c:f>Лист1!$B$5:$C$5</c:f>
              <c:numCache>
                <c:formatCode>General</c:formatCode>
                <c:ptCount val="2"/>
                <c:pt idx="0">
                  <c:v>68.8</c:v>
                </c:pt>
                <c:pt idx="1">
                  <c:v>68.2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5907712"/>
        <c:axId val="69334656"/>
        <c:axId val="0"/>
      </c:bar3DChart>
      <c:catAx>
        <c:axId val="65907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69334656"/>
        <c:crosses val="autoZero"/>
        <c:auto val="1"/>
        <c:lblAlgn val="ctr"/>
        <c:lblOffset val="100"/>
        <c:noMultiLvlLbl val="0"/>
      </c:catAx>
      <c:valAx>
        <c:axId val="69334656"/>
        <c:scaling>
          <c:orientation val="minMax"/>
          <c:max val="80"/>
          <c:min val="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ru-RU" sz="1200" dirty="0" smtClean="0"/>
                  <a:t>Количество человек сдавших на 4 и 5 </a:t>
                </a:r>
                <a:r>
                  <a:rPr lang="ru-RU" sz="1200" baseline="0" dirty="0" smtClean="0"/>
                  <a:t> , %</a:t>
                </a:r>
                <a:endParaRPr lang="ru-RU" sz="12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65907712"/>
        <c:crosses val="autoZero"/>
        <c:crossBetween val="between"/>
        <c:majorUnit val="10"/>
        <c:minorUnit val="10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6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95880723242915"/>
          <c:y val="3.8837452104639382E-2"/>
          <c:w val="0.74501348789734556"/>
          <c:h val="0.7685799111696149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160901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6.1728395061728704E-3"/>
                  <c:y val="-3.55554138986135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802469135802571E-2"/>
                  <c:y val="-3.28203820602585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432098765432186E-2"/>
                  <c:y val="-2.18802547068390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2013/2014</c:v>
                </c:pt>
                <c:pt idx="1">
                  <c:v>2014/2015</c:v>
                </c:pt>
              </c:strCache>
            </c:strRef>
          </c:cat>
          <c:val>
            <c:numRef>
              <c:f>Лист1!$B$2:$C$2</c:f>
              <c:numCache>
                <c:formatCode>General</c:formatCode>
                <c:ptCount val="2"/>
                <c:pt idx="0">
                  <c:v>17</c:v>
                </c:pt>
                <c:pt idx="1">
                  <c:v>16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160903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6.1728395061728392E-3"/>
                  <c:y val="-2.18802547068390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802469135802571E-2"/>
                  <c:y val="-1.91452228684841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432098765432186E-2"/>
                  <c:y val="-2.18802547068390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2013/2014</c:v>
                </c:pt>
                <c:pt idx="1">
                  <c:v>2014/2015</c:v>
                </c:pt>
              </c:strCache>
            </c:strRef>
          </c:cat>
          <c:val>
            <c:numRef>
              <c:f>Лист1!$B$3:$C$3</c:f>
              <c:numCache>
                <c:formatCode>General</c:formatCode>
                <c:ptCount val="2"/>
                <c:pt idx="1">
                  <c:v>11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160905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1.2345679012345723E-2"/>
                  <c:y val="-1.6410191030129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975308641975429E-2"/>
                  <c:y val="-2.73503183835488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2013/2014</c:v>
                </c:pt>
                <c:pt idx="1">
                  <c:v>2014/2015</c:v>
                </c:pt>
              </c:strCache>
            </c:strRef>
          </c:cat>
          <c:val>
            <c:numRef>
              <c:f>Лист1!$B$4:$C$4</c:f>
              <c:numCache>
                <c:formatCode>General</c:formatCode>
                <c:ptCount val="2"/>
                <c:pt idx="0">
                  <c:v>19</c:v>
                </c:pt>
                <c:pt idx="1">
                  <c:v>8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филиал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2.1604938271605027E-2"/>
                  <c:y val="-3.55554138986134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8518518518518563E-2"/>
                  <c:y val="-5.19656049287429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2013/2014</c:v>
                </c:pt>
                <c:pt idx="1">
                  <c:v>2014/2015</c:v>
                </c:pt>
              </c:strCache>
            </c:strRef>
          </c:cat>
          <c:val>
            <c:numRef>
              <c:f>Лист1!$B$5:$C$5</c:f>
              <c:numCache>
                <c:formatCode>General</c:formatCode>
                <c:ptCount val="2"/>
                <c:pt idx="0">
                  <c:v>36</c:v>
                </c:pt>
                <c:pt idx="1">
                  <c:v>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3020416"/>
        <c:axId val="68411392"/>
        <c:axId val="0"/>
      </c:bar3DChart>
      <c:catAx>
        <c:axId val="73020416"/>
        <c:scaling>
          <c:orientation val="minMax"/>
        </c:scaling>
        <c:delete val="0"/>
        <c:axPos val="b"/>
        <c:majorTickMark val="none"/>
        <c:minorTickMark val="none"/>
        <c:tickLblPos val="nextTo"/>
        <c:crossAx val="68411392"/>
        <c:crosses val="autoZero"/>
        <c:auto val="1"/>
        <c:lblAlgn val="ctr"/>
        <c:lblOffset val="100"/>
        <c:noMultiLvlLbl val="0"/>
      </c:catAx>
      <c:valAx>
        <c:axId val="6841139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ru-RU" sz="1200" dirty="0" smtClean="0"/>
                  <a:t>Количество,</a:t>
                </a:r>
                <a:r>
                  <a:rPr lang="ru-RU" sz="1200" baseline="0" dirty="0" smtClean="0"/>
                  <a:t> чел</a:t>
                </a:r>
                <a:endParaRPr lang="ru-RU" sz="12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30204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6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160901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7.716049382716127E-3"/>
                  <c:y val="-2.18801887381636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5432098765432195E-3"/>
                  <c:y val="-2.46152123304340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88888888888901E-2"/>
                  <c:y val="-4.10253538840564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2013/2014</c:v>
                </c:pt>
                <c:pt idx="1">
                  <c:v>2014/2015</c:v>
                </c:pt>
              </c:strCache>
            </c:strRef>
          </c:cat>
          <c:val>
            <c:numRef>
              <c:f>Лист1!$B$2:$C$2</c:f>
              <c:numCache>
                <c:formatCode>0.0</c:formatCode>
                <c:ptCount val="2"/>
                <c:pt idx="0">
                  <c:v>4</c:v>
                </c:pt>
                <c:pt idx="1">
                  <c:v>4.2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160903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6.1728395061728392E-3"/>
                  <c:y val="-3.5555306699515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7777777777778141E-2"/>
                  <c:y val="-2.73502359227045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0061728395061731E-2"/>
                  <c:y val="-2.46152123304340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2013/2014</c:v>
                </c:pt>
                <c:pt idx="1">
                  <c:v>2014/2015</c:v>
                </c:pt>
              </c:strCache>
            </c:strRef>
          </c:cat>
          <c:val>
            <c:numRef>
              <c:f>Лист1!$B$3:$C$3</c:f>
              <c:numCache>
                <c:formatCode>0.0</c:formatCode>
                <c:ptCount val="2"/>
                <c:pt idx="1">
                  <c:v>3.5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160905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7.7160493827161149E-3"/>
                  <c:y val="-3.28202831072452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888888888889006E-2"/>
                  <c:y val="-3.00852595149750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2013/2014</c:v>
                </c:pt>
                <c:pt idx="1">
                  <c:v>2014/2015</c:v>
                </c:pt>
              </c:strCache>
            </c:strRef>
          </c:cat>
          <c:val>
            <c:numRef>
              <c:f>Лист1!$B$4:$C$4</c:f>
              <c:numCache>
                <c:formatCode>0.0</c:formatCode>
                <c:ptCount val="2"/>
                <c:pt idx="0" formatCode="0.00">
                  <c:v>4.1599999999999975</c:v>
                </c:pt>
                <c:pt idx="1">
                  <c:v>4.0999999999999996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филиал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1.5432098765432134E-2"/>
                  <c:y val="-5.74354954376791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3950617283950615E-2"/>
                  <c:y val="-2.4615212330433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2013/2014</c:v>
                </c:pt>
                <c:pt idx="1">
                  <c:v>2014/2015</c:v>
                </c:pt>
              </c:strCache>
            </c:strRef>
          </c:cat>
          <c:val>
            <c:numRef>
              <c:f>Лист1!$B$5:$C$5</c:f>
              <c:numCache>
                <c:formatCode>0.0</c:formatCode>
                <c:ptCount val="2"/>
                <c:pt idx="0">
                  <c:v>4.0999999999999996</c:v>
                </c:pt>
                <c:pt idx="1">
                  <c:v>3.9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3020928"/>
        <c:axId val="68413696"/>
        <c:axId val="0"/>
      </c:bar3DChart>
      <c:catAx>
        <c:axId val="73020928"/>
        <c:scaling>
          <c:orientation val="minMax"/>
        </c:scaling>
        <c:delete val="0"/>
        <c:axPos val="b"/>
        <c:majorTickMark val="none"/>
        <c:minorTickMark val="none"/>
        <c:tickLblPos val="nextTo"/>
        <c:crossAx val="68413696"/>
        <c:crosses val="autoZero"/>
        <c:auto val="1"/>
        <c:lblAlgn val="ctr"/>
        <c:lblOffset val="100"/>
        <c:noMultiLvlLbl val="0"/>
      </c:catAx>
      <c:valAx>
        <c:axId val="68413696"/>
        <c:scaling>
          <c:orientation val="minMax"/>
          <c:max val="5"/>
          <c:min val="2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ru-RU" sz="1200" dirty="0" smtClean="0"/>
                  <a:t>Средний</a:t>
                </a:r>
                <a:r>
                  <a:rPr lang="ru-RU" sz="1200" baseline="0" dirty="0" smtClean="0"/>
                  <a:t> балл</a:t>
                </a:r>
                <a:endParaRPr lang="ru-RU" sz="1200" dirty="0"/>
              </a:p>
            </c:rich>
          </c:tx>
          <c:layout/>
          <c:overlay val="0"/>
        </c:title>
        <c:numFmt formatCode="0.0" sourceLinked="1"/>
        <c:majorTickMark val="out"/>
        <c:minorTickMark val="none"/>
        <c:tickLblPos val="nextTo"/>
        <c:crossAx val="730209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6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7860041800330533E-2"/>
          <c:y val="3.8757973925516095E-2"/>
          <c:w val="0.75623262369981581"/>
          <c:h val="0.7182860095190649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160901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-3.0864197530864218E-3"/>
                  <c:y val="-3.82120869688186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432098765432245E-3"/>
                  <c:y val="-2.18354782678964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2013/2014 уч.год</c:v>
                </c:pt>
                <c:pt idx="1">
                  <c:v>2014/2015 уч.год</c:v>
                </c:pt>
              </c:strCache>
            </c:strRef>
          </c:cat>
          <c:val>
            <c:numRef>
              <c:f>Лист1!$B$2:$C$2</c:f>
              <c:numCache>
                <c:formatCode>General</c:formatCode>
                <c:ptCount val="2"/>
                <c:pt idx="0">
                  <c:v>76.5</c:v>
                </c:pt>
                <c:pt idx="1">
                  <c:v>81.3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160903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7.7160493827161522E-3"/>
                  <c:y val="-3.27532174018451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2345679012345723E-2"/>
                  <c:y val="-3.27532174018450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2013/2014 уч.год</c:v>
                </c:pt>
                <c:pt idx="1">
                  <c:v>2014/2015 уч.год</c:v>
                </c:pt>
              </c:strCache>
            </c:strRef>
          </c:cat>
          <c:val>
            <c:numRef>
              <c:f>Лист1!$B$3:$C$3</c:f>
              <c:numCache>
                <c:formatCode>General</c:formatCode>
                <c:ptCount val="2"/>
                <c:pt idx="1">
                  <c:v>54.5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160905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2.0061728395061731E-2"/>
                  <c:y val="-2.18354782678964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975308641975426E-2"/>
                  <c:y val="-2.18354782678964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2013/2014 уч.год</c:v>
                </c:pt>
                <c:pt idx="1">
                  <c:v>2014/2015 уч.год</c:v>
                </c:pt>
              </c:strCache>
            </c:strRef>
          </c:cat>
          <c:val>
            <c:numRef>
              <c:f>Лист1!$B$4:$C$4</c:f>
              <c:numCache>
                <c:formatCode>General</c:formatCode>
                <c:ptCount val="2"/>
                <c:pt idx="0">
                  <c:v>73.7</c:v>
                </c:pt>
                <c:pt idx="1">
                  <c:v>87.5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филиал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3.85802469135803E-2"/>
                  <c:y val="-3.002378261835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4753086419753133E-2"/>
                  <c:y val="-1.91060434844093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2013/2014 уч.год</c:v>
                </c:pt>
                <c:pt idx="1">
                  <c:v>2014/2015 уч.год</c:v>
                </c:pt>
              </c:strCache>
            </c:strRef>
          </c:cat>
          <c:val>
            <c:numRef>
              <c:f>Лист1!$B$5:$C$5</c:f>
              <c:numCache>
                <c:formatCode>General</c:formatCode>
                <c:ptCount val="2"/>
                <c:pt idx="0">
                  <c:v>75.099999999999994</c:v>
                </c:pt>
                <c:pt idx="1">
                  <c:v>74.400000000000006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3021952"/>
        <c:axId val="68416000"/>
        <c:axId val="0"/>
      </c:bar3DChart>
      <c:catAx>
        <c:axId val="73021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68416000"/>
        <c:crosses val="autoZero"/>
        <c:auto val="1"/>
        <c:lblAlgn val="ctr"/>
        <c:lblOffset val="100"/>
        <c:noMultiLvlLbl val="0"/>
      </c:catAx>
      <c:valAx>
        <c:axId val="68416000"/>
        <c:scaling>
          <c:orientation val="minMax"/>
          <c:max val="80"/>
          <c:min val="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ru-RU" sz="1200" dirty="0" smtClean="0"/>
                  <a:t>Количество человек сдавших на 4 и 5 </a:t>
                </a:r>
                <a:r>
                  <a:rPr lang="ru-RU" sz="1200" baseline="0" dirty="0" smtClean="0"/>
                  <a:t> , %</a:t>
                </a:r>
                <a:endParaRPr lang="ru-RU" sz="120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73021952"/>
        <c:crosses val="autoZero"/>
        <c:crossBetween val="between"/>
        <c:majorUnit val="10"/>
        <c:minorUnit val="10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6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160901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Дипломные работы</c:v>
                </c:pt>
                <c:pt idx="1">
                  <c:v>Дипломные проекты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</c:v>
                </c:pt>
                <c:pt idx="1">
                  <c:v>12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160903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Дипломные работы</c:v>
                </c:pt>
                <c:pt idx="1">
                  <c:v>Дипломные проекты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5</c:v>
                </c:pt>
                <c:pt idx="1">
                  <c:v>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160905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Дипломные работы</c:v>
                </c:pt>
                <c:pt idx="1">
                  <c:v>Дипломные проекты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3</c:v>
                </c:pt>
                <c:pt idx="1">
                  <c:v>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филиал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1"/>
              <c:layout>
                <c:manualLayout>
                  <c:x val="2.3148148148148147E-2"/>
                  <c:y val="-1.3859968482213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Дипломные работы</c:v>
                </c:pt>
                <c:pt idx="1">
                  <c:v>Дипломные проекты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12</c:v>
                </c:pt>
                <c:pt idx="1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7403136"/>
        <c:axId val="68418304"/>
        <c:axId val="0"/>
      </c:bar3DChart>
      <c:catAx>
        <c:axId val="7740313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8418304"/>
        <c:crosses val="autoZero"/>
        <c:auto val="1"/>
        <c:lblAlgn val="ctr"/>
        <c:lblOffset val="100"/>
        <c:noMultiLvlLbl val="0"/>
      </c:catAx>
      <c:valAx>
        <c:axId val="68418304"/>
        <c:scaling>
          <c:orientation val="minMax"/>
          <c:max val="20"/>
          <c:min val="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ru-RU" sz="1200" dirty="0" smtClean="0"/>
                  <a:t>Количество работ/проектов</a:t>
                </a:r>
                <a:endParaRPr lang="ru-RU" sz="120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77403136"/>
        <c:crosses val="autoZero"/>
        <c:crossBetween val="between"/>
        <c:majorUnit val="5"/>
      </c:valAx>
    </c:plotArea>
    <c:legend>
      <c:legendPos val="r"/>
      <c:layout>
        <c:manualLayout>
          <c:xMode val="edge"/>
          <c:yMode val="edge"/>
          <c:x val="0.87106797414212112"/>
          <c:y val="0.40210977095037931"/>
          <c:w val="0.11967276659861999"/>
          <c:h val="0.2610406107989889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6435185185185198E-2"/>
          <c:y val="3.4605490991306609E-2"/>
          <c:w val="0.78145912316515986"/>
          <c:h val="0.7484268045665606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160901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1600">
                    <a:solidFill>
                      <a:srgbClr val="C0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В соответствии с кафедральным перечнем тем</c:v>
                </c:pt>
                <c:pt idx="1">
                  <c:v>По заявкам предприятий</c:v>
                </c:pt>
                <c:pt idx="2">
                  <c:v>При участии в НИР университета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16</c:v>
                </c:pt>
                <c:pt idx="1">
                  <c:v>4</c:v>
                </c:pt>
                <c:pt idx="2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160903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В соответствии с кафедральным перечнем тем</c:v>
                </c:pt>
                <c:pt idx="1">
                  <c:v>По заявкам предприятий</c:v>
                </c:pt>
                <c:pt idx="2">
                  <c:v>При участии в НИР университета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10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160905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В соответствии с кафедральным перечнем тем</c:v>
                </c:pt>
                <c:pt idx="1">
                  <c:v>По заявкам предприятий</c:v>
                </c:pt>
                <c:pt idx="2">
                  <c:v>При участии в НИР университета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8</c:v>
                </c:pt>
                <c:pt idx="1">
                  <c:v>0</c:v>
                </c:pt>
                <c:pt idx="2">
                  <c:v>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филиал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1"/>
              <c:layout>
                <c:manualLayout>
                  <c:x val="1.0802469135802475E-2"/>
                  <c:y val="-2.3264195624407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432098765432104E-3"/>
                  <c:y val="-2.03561711713568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ru-RU" sz="1600" b="1" i="0" u="none" strike="noStrike" kern="1200" baseline="0">
                    <a:solidFill>
                      <a:srgbClr val="FF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В соответствии с кафедральным перечнем тем</c:v>
                </c:pt>
                <c:pt idx="1">
                  <c:v>По заявкам предприятий</c:v>
                </c:pt>
                <c:pt idx="2">
                  <c:v>При участии в НИР университета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34</c:v>
                </c:pt>
                <c:pt idx="1">
                  <c:v>5</c:v>
                </c:pt>
                <c:pt idx="2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5538560"/>
        <c:axId val="77161600"/>
        <c:axId val="0"/>
      </c:bar3DChart>
      <c:catAx>
        <c:axId val="65538560"/>
        <c:scaling>
          <c:orientation val="minMax"/>
        </c:scaling>
        <c:delete val="0"/>
        <c:axPos val="b"/>
        <c:majorTickMark val="none"/>
        <c:minorTickMark val="none"/>
        <c:tickLblPos val="nextTo"/>
        <c:crossAx val="77161600"/>
        <c:crosses val="autoZero"/>
        <c:auto val="1"/>
        <c:lblAlgn val="ctr"/>
        <c:lblOffset val="100"/>
        <c:noMultiLvlLbl val="0"/>
      </c:catAx>
      <c:valAx>
        <c:axId val="7716160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Количество</a:t>
                </a:r>
                <a:r>
                  <a:rPr lang="ru-RU" baseline="0" dirty="0" smtClean="0"/>
                  <a:t> ВКР</a:t>
                </a:r>
                <a:endParaRPr lang="ru-RU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65538560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6435185185185198E-2"/>
          <c:y val="3.2480273923495923E-2"/>
          <c:w val="0.79526076601535856"/>
          <c:h val="0.687452422942898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160901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Рекомендованных к опубликованию</c:v>
                </c:pt>
                <c:pt idx="1">
                  <c:v> Рекомендованных  к внедрению</c:v>
                </c:pt>
                <c:pt idx="2">
                  <c:v>Внедренных</c:v>
                </c:pt>
                <c:pt idx="3">
                  <c:v> Имеющие практическую ценность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</c:v>
                </c:pt>
                <c:pt idx="1">
                  <c:v>0</c:v>
                </c:pt>
                <c:pt idx="2">
                  <c:v>4</c:v>
                </c:pt>
                <c:pt idx="3">
                  <c:v>10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160903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Рекомендованных к опубликованию</c:v>
                </c:pt>
                <c:pt idx="1">
                  <c:v> Рекомендованных  к внедрению</c:v>
                </c:pt>
                <c:pt idx="2">
                  <c:v>Внедренных</c:v>
                </c:pt>
                <c:pt idx="3">
                  <c:v> Имеющие практическую ценность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6</c:v>
                </c:pt>
                <c:pt idx="1">
                  <c:v>3</c:v>
                </c:pt>
                <c:pt idx="2">
                  <c:v>5</c:v>
                </c:pt>
                <c:pt idx="3">
                  <c:v>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160905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txPr>
              <a:bodyPr/>
              <a:lstStyle/>
              <a:p>
                <a:pPr>
                  <a:defRPr sz="1600">
                    <a:solidFill>
                      <a:srgbClr val="C0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Рекомендованных к опубликованию</c:v>
                </c:pt>
                <c:pt idx="1">
                  <c:v> Рекомендованных  к внедрению</c:v>
                </c:pt>
                <c:pt idx="2">
                  <c:v>Внедренных</c:v>
                </c:pt>
                <c:pt idx="3">
                  <c:v> Имеющие практическую ценность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8</c:v>
                </c:pt>
                <c:pt idx="1">
                  <c:v>8</c:v>
                </c:pt>
                <c:pt idx="2">
                  <c:v>2</c:v>
                </c:pt>
                <c:pt idx="3">
                  <c:v>8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филиал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txPr>
              <a:bodyPr/>
              <a:lstStyle/>
              <a:p>
                <a:pPr algn="ctr">
                  <a:defRPr lang="ru-RU" sz="1600" b="1" i="0" u="none" strike="noStrike" kern="1200" baseline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Рекомендованных к опубликованию</c:v>
                </c:pt>
                <c:pt idx="1">
                  <c:v> Рекомендованных  к внедрению</c:v>
                </c:pt>
                <c:pt idx="2">
                  <c:v>Внедренных</c:v>
                </c:pt>
                <c:pt idx="3">
                  <c:v> Имеющие практическую ценность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18</c:v>
                </c:pt>
                <c:pt idx="1">
                  <c:v>11</c:v>
                </c:pt>
                <c:pt idx="2">
                  <c:v>11</c:v>
                </c:pt>
                <c:pt idx="3">
                  <c:v>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5660928"/>
        <c:axId val="77163904"/>
        <c:axId val="0"/>
      </c:bar3DChart>
      <c:catAx>
        <c:axId val="6566092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="0"/>
            </a:pPr>
            <a:endParaRPr lang="ru-RU"/>
          </a:p>
        </c:txPr>
        <c:crossAx val="77163904"/>
        <c:crosses val="autoZero"/>
        <c:auto val="1"/>
        <c:lblAlgn val="ctr"/>
        <c:lblOffset val="100"/>
        <c:noMultiLvlLbl val="0"/>
      </c:catAx>
      <c:valAx>
        <c:axId val="7716390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Количество ВКР</a:t>
                </a:r>
                <a:endParaRPr lang="ru-RU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6566092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2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0.74653</cdr:x>
      <cdr:y>0.89048</cdr:y>
    </cdr:from>
    <cdr:to>
      <cdr:x>0.99827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143668" y="4143404"/>
          <a:ext cx="2071695" cy="5095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>
            <a:buFontTx/>
            <a:buChar char="-"/>
          </a:pPr>
          <a:r>
            <a:rPr lang="ru-RU" sz="1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- - пороговое значение</a:t>
          </a:r>
        </a:p>
        <a:p xmlns:a="http://schemas.openxmlformats.org/drawingml/2006/main">
          <a:pPr algn="ctr"/>
          <a:r>
            <a:rPr lang="ru-RU" sz="1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( 25 % )</a:t>
          </a:r>
          <a:endParaRPr lang="ru-RU" sz="1200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0.18229</cdr:x>
      <cdr:y>0.55271</cdr:y>
    </cdr:from>
    <cdr:to>
      <cdr:x>0.83334</cdr:x>
      <cdr:y>0.55306</cdr:y>
    </cdr:to>
    <cdr:sp macro="" textlink="">
      <cdr:nvSpPr>
        <cdr:cNvPr id="6" name="Прямая соединительная линия 5"/>
        <cdr:cNvSpPr/>
      </cdr:nvSpPr>
      <cdr:spPr>
        <a:xfrm xmlns:a="http://schemas.openxmlformats.org/drawingml/2006/main">
          <a:off x="1500198" y="2571768"/>
          <a:ext cx="5357850" cy="1588"/>
        </a:xfrm>
        <a:prstGeom xmlns:a="http://schemas.openxmlformats.org/drawingml/2006/main" prst="line">
          <a:avLst/>
        </a:prstGeom>
        <a:ln xmlns:a="http://schemas.openxmlformats.org/drawingml/2006/main" w="25400" cmpd="sng">
          <a:solidFill>
            <a:srgbClr val="C0000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0.30382</cdr:x>
      <cdr:y>0.6811</cdr:y>
    </cdr:from>
    <cdr:to>
      <cdr:x>0.41493</cdr:x>
      <cdr:y>0.88385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500330" y="307183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0.44271</cdr:x>
      <cdr:y>0.69694</cdr:y>
    </cdr:from>
    <cdr:to>
      <cdr:x>0.5625</cdr:x>
      <cdr:y>0.91553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643338" y="3143272"/>
          <a:ext cx="985838" cy="9858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600" dirty="0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0.66667</cdr:x>
      <cdr:y>0.89474</cdr:y>
    </cdr:from>
    <cdr:to>
      <cdr:x>0.875</cdr:x>
      <cdr:y>0.97807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857784" y="3643338"/>
          <a:ext cx="1518033" cy="3393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- - пороговое значение</a:t>
          </a:r>
        </a:p>
        <a:p xmlns:a="http://schemas.openxmlformats.org/drawingml/2006/main">
          <a:r>
            <a:rPr 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               (100%)</a:t>
          </a:r>
          <a:endParaRPr lang="ru-RU" sz="12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0.10784</cdr:x>
      <cdr:y>0.10526</cdr:y>
    </cdr:from>
    <cdr:to>
      <cdr:x>0.88042</cdr:x>
      <cdr:y>0.1056</cdr:y>
    </cdr:to>
    <cdr:sp macro="" textlink="">
      <cdr:nvSpPr>
        <cdr:cNvPr id="4" name="Прямая соединительная линия 3"/>
        <cdr:cNvSpPr/>
      </cdr:nvSpPr>
      <cdr:spPr>
        <a:xfrm xmlns:a="http://schemas.openxmlformats.org/drawingml/2006/main">
          <a:off x="785818" y="428628"/>
          <a:ext cx="5629540" cy="1385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FF000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0.77778</cdr:x>
      <cdr:y>0.9</cdr:y>
    </cdr:from>
    <cdr:to>
      <cdr:x>0.98611</cdr:x>
      <cdr:y>0.98571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400816" y="4500594"/>
          <a:ext cx="1714473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- - пороговое значение</a:t>
          </a:r>
        </a:p>
        <a:p xmlns:a="http://schemas.openxmlformats.org/drawingml/2006/main">
          <a:r>
            <a:rPr 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               (80%)</a:t>
          </a:r>
          <a:endParaRPr lang="ru-RU" sz="12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0.11111</cdr:x>
      <cdr:y>0.18966</cdr:y>
    </cdr:from>
    <cdr:to>
      <cdr:x>0.88369</cdr:x>
      <cdr:y>0.18998</cdr:y>
    </cdr:to>
    <cdr:sp macro="" textlink="">
      <cdr:nvSpPr>
        <cdr:cNvPr id="4" name="Прямая соединительная линия 3"/>
        <cdr:cNvSpPr/>
      </cdr:nvSpPr>
      <cdr:spPr>
        <a:xfrm xmlns:a="http://schemas.openxmlformats.org/drawingml/2006/main">
          <a:off x="785818" y="785818"/>
          <a:ext cx="5463966" cy="1326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FF000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0.78994</cdr:x>
      <cdr:y>0.78301</cdr:y>
    </cdr:from>
    <cdr:to>
      <cdr:x>0.99827</cdr:x>
      <cdr:y>0.87001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500858" y="3643338"/>
          <a:ext cx="1714473" cy="4048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>
            <a:buFontTx/>
            <a:buChar char="-"/>
          </a:pPr>
          <a:r>
            <a:rPr lang="ru-RU" sz="1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- - пороговое значение</a:t>
          </a:r>
        </a:p>
        <a:p xmlns:a="http://schemas.openxmlformats.org/drawingml/2006/main">
          <a:pPr algn="ctr"/>
          <a:r>
            <a:rPr lang="ru-RU" sz="1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( 25 % )</a:t>
          </a:r>
          <a:endParaRPr lang="ru-RU" sz="1200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0.16814</cdr:x>
      <cdr:y>0.49042</cdr:y>
    </cdr:from>
    <cdr:to>
      <cdr:x>0.81919</cdr:x>
      <cdr:y>0.49077</cdr:y>
    </cdr:to>
    <cdr:sp macro="" textlink="">
      <cdr:nvSpPr>
        <cdr:cNvPr id="6" name="Прямая соединительная линия 5"/>
        <cdr:cNvSpPr/>
      </cdr:nvSpPr>
      <cdr:spPr>
        <a:xfrm xmlns:a="http://schemas.openxmlformats.org/drawingml/2006/main">
          <a:off x="1357322" y="2071702"/>
          <a:ext cx="5255597" cy="1479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C0000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0.43924</cdr:x>
      <cdr:y>0.6153</cdr:y>
    </cdr:from>
    <cdr:to>
      <cdr:x>0.53299</cdr:x>
      <cdr:y>0.77827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14734" y="2643193"/>
          <a:ext cx="771524" cy="7000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600" dirty="0"/>
        </a:p>
      </cdr:txBody>
    </cdr:sp>
  </cdr:relSizeAnchor>
  <cdr:relSizeAnchor xmlns:cdr="http://schemas.openxmlformats.org/drawingml/2006/chartDrawing">
    <cdr:from>
      <cdr:x>0.55208</cdr:x>
      <cdr:y>0.6153</cdr:y>
    </cdr:from>
    <cdr:to>
      <cdr:x>0.66319</cdr:x>
      <cdr:y>0.82816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543428" y="264319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600" dirty="0"/>
        </a:p>
      </cdr:txBody>
    </cdr:sp>
  </cdr:relSizeAnchor>
  <cdr:relSizeAnchor xmlns:cdr="http://schemas.openxmlformats.org/drawingml/2006/chartDrawing">
    <cdr:from>
      <cdr:x>0.7257</cdr:x>
      <cdr:y>0.6153</cdr:y>
    </cdr:from>
    <cdr:to>
      <cdr:x>0.83681</cdr:x>
      <cdr:y>0.82816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972188" y="264319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0.78646</cdr:x>
      <cdr:y>0.91667</cdr:y>
    </cdr:from>
    <cdr:to>
      <cdr:x>0.99479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472254" y="4714908"/>
          <a:ext cx="1714473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-- - пороговое значение</a:t>
          </a:r>
        </a:p>
        <a:p xmlns:a="http://schemas.openxmlformats.org/drawingml/2006/main">
          <a:r>
            <a:rPr 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               (100%)</a:t>
          </a:r>
          <a:endParaRPr lang="ru-RU" sz="12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0.09201</cdr:x>
      <cdr:y>0.16667</cdr:y>
    </cdr:from>
    <cdr:to>
      <cdr:x>0.86459</cdr:x>
      <cdr:y>0.16701</cdr:y>
    </cdr:to>
    <cdr:sp macro="" textlink="">
      <cdr:nvSpPr>
        <cdr:cNvPr id="4" name="Прямая соединительная линия 3"/>
        <cdr:cNvSpPr/>
      </cdr:nvSpPr>
      <cdr:spPr>
        <a:xfrm xmlns:a="http://schemas.openxmlformats.org/drawingml/2006/main">
          <a:off x="757214" y="857256"/>
          <a:ext cx="6358025" cy="1749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FF000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0.77778</cdr:x>
      <cdr:y>0.9</cdr:y>
    </cdr:from>
    <cdr:to>
      <cdr:x>0.98611</cdr:x>
      <cdr:y>0.98571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400818" y="4500594"/>
          <a:ext cx="1714473" cy="4286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-- - пороговое значение</a:t>
          </a:r>
        </a:p>
        <a:p xmlns:a="http://schemas.openxmlformats.org/drawingml/2006/main">
          <a:r>
            <a:rPr 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               (80%)</a:t>
          </a:r>
          <a:endParaRPr lang="ru-RU" sz="12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0.10069</cdr:x>
      <cdr:y>0.21429</cdr:y>
    </cdr:from>
    <cdr:to>
      <cdr:x>0.87327</cdr:x>
      <cdr:y>0.21461</cdr:y>
    </cdr:to>
    <cdr:sp macro="" textlink="">
      <cdr:nvSpPr>
        <cdr:cNvPr id="4" name="Прямая соединительная линия 3"/>
        <cdr:cNvSpPr/>
      </cdr:nvSpPr>
      <cdr:spPr>
        <a:xfrm xmlns:a="http://schemas.openxmlformats.org/drawingml/2006/main">
          <a:off x="828638" y="1071591"/>
          <a:ext cx="6358025" cy="1601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FF000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0.79167</cdr:x>
      <cdr:y>0.90476</cdr:y>
    </cdr:from>
    <cdr:to>
      <cdr:x>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345461" y="4071956"/>
          <a:ext cx="1669825" cy="4286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>
            <a:buFontTx/>
            <a:buChar char="-"/>
          </a:pPr>
          <a:r>
            <a:rPr lang="ru-RU" sz="1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- - пороговое значение</a:t>
          </a:r>
        </a:p>
        <a:p xmlns:a="http://schemas.openxmlformats.org/drawingml/2006/main">
          <a:pPr algn="ctr"/>
          <a:r>
            <a:rPr lang="ru-RU" sz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      </a:t>
          </a:r>
          <a:r>
            <a:rPr lang="ru-RU" sz="1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(25% </a:t>
          </a:r>
          <a:r>
            <a:rPr lang="ru-RU" sz="1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)</a:t>
          </a:r>
        </a:p>
      </cdr:txBody>
    </cdr:sp>
  </cdr:relSizeAnchor>
  <cdr:relSizeAnchor xmlns:cdr="http://schemas.openxmlformats.org/drawingml/2006/chartDrawing">
    <cdr:from>
      <cdr:x>0.12015</cdr:x>
      <cdr:y>0.58443</cdr:y>
    </cdr:from>
    <cdr:to>
      <cdr:x>0.85953</cdr:x>
      <cdr:y>0.60317</cdr:y>
    </cdr:to>
    <cdr:sp macro="" textlink="">
      <cdr:nvSpPr>
        <cdr:cNvPr id="6" name="Прямая соединительная линия 5"/>
        <cdr:cNvSpPr/>
      </cdr:nvSpPr>
      <cdr:spPr>
        <a:xfrm xmlns:a="http://schemas.openxmlformats.org/drawingml/2006/main" flipV="1">
          <a:off x="928694" y="2630288"/>
          <a:ext cx="5715040" cy="84355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C0000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0.78432</cdr:x>
      <cdr:y>0.89286</cdr:y>
    </cdr:from>
    <cdr:to>
      <cdr:x>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286544" y="3571900"/>
          <a:ext cx="1728742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- - пороговое значение</a:t>
          </a:r>
        </a:p>
        <a:p xmlns:a="http://schemas.openxmlformats.org/drawingml/2006/main">
          <a:pPr algn="ctr"/>
          <a:r>
            <a:rPr lang="ru-RU" sz="1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(25%)</a:t>
          </a:r>
          <a:endParaRPr lang="ru-RU" sz="1200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0.12478</cdr:x>
      <cdr:y>0.59703</cdr:y>
    </cdr:from>
    <cdr:to>
      <cdr:x>0.87345</cdr:x>
      <cdr:y>0.60846</cdr:y>
    </cdr:to>
    <cdr:sp macro="" textlink="">
      <cdr:nvSpPr>
        <cdr:cNvPr id="6" name="Прямая соединительная линия 5"/>
        <cdr:cNvSpPr/>
      </cdr:nvSpPr>
      <cdr:spPr>
        <a:xfrm xmlns:a="http://schemas.openxmlformats.org/drawingml/2006/main">
          <a:off x="1000132" y="2388442"/>
          <a:ext cx="6000792" cy="45719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C0000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0.43924</cdr:x>
      <cdr:y>0.6153</cdr:y>
    </cdr:from>
    <cdr:to>
      <cdr:x>0.53299</cdr:x>
      <cdr:y>0.77827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14734" y="2643193"/>
          <a:ext cx="771524" cy="7000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600" dirty="0"/>
        </a:p>
      </cdr:txBody>
    </cdr:sp>
  </cdr:relSizeAnchor>
  <cdr:relSizeAnchor xmlns:cdr="http://schemas.openxmlformats.org/drawingml/2006/chartDrawing">
    <cdr:from>
      <cdr:x>0.55208</cdr:x>
      <cdr:y>0.6153</cdr:y>
    </cdr:from>
    <cdr:to>
      <cdr:x>0.66319</cdr:x>
      <cdr:y>0.82816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543428" y="264319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600" dirty="0"/>
        </a:p>
      </cdr:txBody>
    </cdr:sp>
  </cdr:relSizeAnchor>
  <cdr:relSizeAnchor xmlns:cdr="http://schemas.openxmlformats.org/drawingml/2006/chartDrawing">
    <cdr:from>
      <cdr:x>0.7257</cdr:x>
      <cdr:y>0.6153</cdr:y>
    </cdr:from>
    <cdr:to>
      <cdr:x>0.83681</cdr:x>
      <cdr:y>0.82816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972188" y="264319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0.30382</cdr:x>
      <cdr:y>0.6811</cdr:y>
    </cdr:from>
    <cdr:to>
      <cdr:x>0.41493</cdr:x>
      <cdr:y>0.88385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500330" y="307183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0.44271</cdr:x>
      <cdr:y>0.69694</cdr:y>
    </cdr:from>
    <cdr:to>
      <cdr:x>0.5625</cdr:x>
      <cdr:y>0.91553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643338" y="3143272"/>
          <a:ext cx="985838" cy="9858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6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E8FCE-F047-46DB-A706-DC9F69ABD787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10CB68-4DAC-48C1-907C-94C2C298BF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3831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10CB68-4DAC-48C1-907C-94C2C298BF52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1864871-5CC2-4569-9268-657C5294C40D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7879EC1-F277-4F36-B068-EDA6B1FD03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64871-5CC2-4569-9268-657C5294C40D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879EC1-F277-4F36-B068-EDA6B1FD03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64871-5CC2-4569-9268-657C5294C40D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879EC1-F277-4F36-B068-EDA6B1FD03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64871-5CC2-4569-9268-657C5294C40D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879EC1-F277-4F36-B068-EDA6B1FD03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64871-5CC2-4569-9268-657C5294C40D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879EC1-F277-4F36-B068-EDA6B1FD03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64871-5CC2-4569-9268-657C5294C40D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879EC1-F277-4F36-B068-EDA6B1FD03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64871-5CC2-4569-9268-657C5294C40D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879EC1-F277-4F36-B068-EDA6B1FD03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64871-5CC2-4569-9268-657C5294C40D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879EC1-F277-4F36-B068-EDA6B1FD03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64871-5CC2-4569-9268-657C5294C40D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879EC1-F277-4F36-B068-EDA6B1FD03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1864871-5CC2-4569-9268-657C5294C40D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879EC1-F277-4F36-B068-EDA6B1FD03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1864871-5CC2-4569-9268-657C5294C40D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7879EC1-F277-4F36-B068-EDA6B1FD03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1864871-5CC2-4569-9268-657C5294C40D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7879EC1-F277-4F36-B068-EDA6B1FD030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85852" y="2143116"/>
            <a:ext cx="7500990" cy="1785950"/>
          </a:xfrm>
        </p:spPr>
        <p:txBody>
          <a:bodyPr anchor="t" anchorCtr="0"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Итоги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государственной итоговой аттестации в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2014/2015 учебном году</a:t>
            </a:r>
            <a:b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2400" dirty="0" smtClean="0">
                <a:solidFill>
                  <a:schemeClr val="accent1"/>
                </a:solidFill>
                <a:latin typeface="Bookman Old Style" pitchFamily="18" charset="0"/>
              </a:rPr>
              <a:t/>
            </a:r>
            <a:br>
              <a:rPr lang="ru-RU" sz="2400" dirty="0" smtClean="0">
                <a:solidFill>
                  <a:schemeClr val="accent1"/>
                </a:solidFill>
                <a:latin typeface="Bookman Old Style" pitchFamily="18" charset="0"/>
              </a:rPr>
            </a:br>
            <a:r>
              <a:rPr lang="ru-RU" sz="2400" dirty="0" smtClean="0">
                <a:solidFill>
                  <a:schemeClr val="accent1"/>
                </a:solidFill>
                <a:latin typeface="Bookman Old Style" pitchFamily="18" charset="0"/>
              </a:rPr>
              <a:t/>
            </a:r>
            <a:br>
              <a:rPr lang="ru-RU" sz="2400" dirty="0" smtClean="0">
                <a:solidFill>
                  <a:schemeClr val="accent1"/>
                </a:solidFill>
                <a:latin typeface="Bookman Old Style" pitchFamily="18" charset="0"/>
              </a:rPr>
            </a:br>
            <a:r>
              <a:rPr lang="ru-RU" sz="2400" dirty="0" smtClean="0">
                <a:solidFill>
                  <a:schemeClr val="accent1"/>
                </a:solidFill>
                <a:latin typeface="Bookman Old Style" pitchFamily="18" charset="0"/>
              </a:rPr>
              <a:t/>
            </a:r>
            <a:br>
              <a:rPr lang="ru-RU" sz="2400" dirty="0" smtClean="0">
                <a:solidFill>
                  <a:schemeClr val="accent1"/>
                </a:solidFill>
                <a:latin typeface="Bookman Old Style" pitchFamily="18" charset="0"/>
              </a:rPr>
            </a:br>
            <a:r>
              <a:rPr lang="ru-RU" sz="1300" dirty="0" smtClean="0">
                <a:solidFill>
                  <a:srgbClr val="00B0F0"/>
                </a:solidFill>
              </a:rPr>
              <a:t/>
            </a:r>
            <a:br>
              <a:rPr lang="ru-RU" sz="1300" dirty="0" smtClean="0">
                <a:solidFill>
                  <a:srgbClr val="00B0F0"/>
                </a:solidFill>
              </a:rPr>
            </a:br>
            <a:endParaRPr lang="ru-RU" sz="1300" b="1" dirty="0" smtClean="0">
              <a:solidFill>
                <a:schemeClr val="accent1"/>
              </a:solidFill>
              <a:latin typeface="Bookman Old Style" pitchFamily="18" charset="0"/>
            </a:endParaRPr>
          </a:p>
        </p:txBody>
      </p:sp>
      <p:pic>
        <p:nvPicPr>
          <p:cNvPr id="1026" name="Picture 2" descr="i?id=530062723-10-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285728"/>
            <a:ext cx="1857356" cy="1667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7"/>
          <p:cNvSpPr txBox="1">
            <a:spLocks noChangeArrowheads="1"/>
          </p:cNvSpPr>
          <p:nvPr/>
        </p:nvSpPr>
        <p:spPr bwMode="auto">
          <a:xfrm>
            <a:off x="3786188" y="6143625"/>
            <a:ext cx="193514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20 марта 2015 </a:t>
            </a:r>
            <a:r>
              <a:rPr lang="ru-RU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г.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000232" y="500042"/>
            <a:ext cx="6786610" cy="1071570"/>
          </a:xfrm>
          <a:prstGeom prst="rect">
            <a:avLst/>
          </a:prstGeom>
        </p:spPr>
        <p:txBody>
          <a:bodyPr vert="horz" anchor="b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Иркутский филиал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федерального государственного бюджетного образовательного учреждения высшего профессионального образования «Московский государственный технический университет </a:t>
            </a:r>
            <a:b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</a:b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гражданской авиации» (МГТУ ГА)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00100" y="4429132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b="1" dirty="0" smtClean="0">
                <a:solidFill>
                  <a:schemeClr val="accent1"/>
                </a:solidFill>
                <a:latin typeface="Bookman Old Style" pitchFamily="18" charset="0"/>
              </a:rPr>
              <a:t>Докладчик: </a:t>
            </a:r>
          </a:p>
          <a:p>
            <a:r>
              <a:rPr lang="ru-RU" sz="1400" b="1" dirty="0" smtClean="0">
                <a:solidFill>
                  <a:schemeClr val="accent1"/>
                </a:solidFill>
                <a:latin typeface="Bookman Old Style" pitchFamily="18" charset="0"/>
              </a:rPr>
              <a:t>начальник УМУ Шушарин В.А.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214414" y="1285861"/>
          <a:ext cx="7472386" cy="44291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5722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Характеристика ВКР</a:t>
            </a:r>
            <a:endParaRPr lang="ru-RU" sz="20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500174"/>
          <a:ext cx="8229600" cy="4367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5722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Качественные показатели ВКР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endParaRPr lang="ru-RU" sz="20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1643042" y="5643578"/>
            <a:ext cx="6858009" cy="642925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Участие в НИР </a:t>
            </a:r>
            <a:r>
              <a:rPr lang="ru-RU" sz="1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(по данным отдела </a:t>
            </a:r>
            <a:r>
              <a:rPr lang="ru-RU" sz="1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РИиНР</a:t>
            </a:r>
            <a:r>
              <a:rPr lang="ru-RU" sz="1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1</a:t>
            </a:r>
            <a:r>
              <a:rPr lang="ru-RU" sz="1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Ивко С.Ю., </a:t>
            </a:r>
            <a:r>
              <a:rPr lang="ru-RU" sz="1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НИР «Подшипник», руководитель Ходацкий С.А.  (каф. АД)</a:t>
            </a:r>
            <a:endParaRPr lang="ru-RU" sz="1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229600" cy="46529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Заголовок 1"/>
          <p:cNvSpPr txBox="1"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757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algn="ctr">
              <a:defRPr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Качественные показатели ВКР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928662" y="5715016"/>
            <a:ext cx="6858009" cy="642925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Акты реализации</a:t>
            </a:r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в отдел </a:t>
            </a:r>
            <a:r>
              <a:rPr lang="ru-RU" sz="1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РИиНР</a:t>
            </a:r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акты не представлены</a:t>
            </a:r>
            <a:endParaRPr lang="ru-RU" sz="1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500034" y="1643050"/>
          <a:ext cx="8229600" cy="4152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14412"/>
          </a:xfrm>
        </p:spPr>
        <p:txBody>
          <a:bodyPr/>
          <a:lstStyle/>
          <a:p>
            <a:pPr algn="ctr" eaLnBrk="1" hangingPunct="1"/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Количество студентов, получивших диплом с отличием, </a:t>
            </a:r>
            <a:b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рекомендованных  в аспирантуру</a:t>
            </a:r>
            <a:b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 по специальностям</a:t>
            </a:r>
            <a:endParaRPr lang="ru-RU" sz="18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1"/>
          <p:cNvSpPr txBox="1"/>
          <p:nvPr/>
        </p:nvSpPr>
        <p:spPr>
          <a:xfrm>
            <a:off x="1500166" y="5357826"/>
            <a:ext cx="3429024" cy="121444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Диплом с отличием: 	</a:t>
            </a:r>
          </a:p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Логунова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М.С.</a:t>
            </a:r>
          </a:p>
          <a:p>
            <a:endParaRPr lang="ru-RU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4286248" y="5286388"/>
            <a:ext cx="3571900" cy="928694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Рекомендованы в аспирантуру: 	</a:t>
            </a:r>
          </a:p>
          <a:p>
            <a:pPr marL="342900" indent="-342900"/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 Черепанов В.В. (</a:t>
            </a:r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Каф. ЛА)</a:t>
            </a:r>
          </a:p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 </a:t>
            </a:r>
            <a:r>
              <a:rPr lang="ru-RU" sz="1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Логунова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М.С.  (</a:t>
            </a:r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Каф. АЭС и ПНК)</a:t>
            </a:r>
          </a:p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785786" y="1214422"/>
          <a:ext cx="7143800" cy="3786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0009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Количество студентов, аттестованных по итогам </a:t>
            </a:r>
            <a:b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итоговой государственной аттестации </a:t>
            </a:r>
            <a:b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endParaRPr lang="ru-RU" sz="18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142976" y="1571612"/>
          <a:ext cx="7072362" cy="3857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71536"/>
          </a:xfrm>
        </p:spPr>
        <p:txBody>
          <a:bodyPr/>
          <a:lstStyle/>
          <a:p>
            <a:pPr algn="ctr" eaLnBrk="1" hangingPunct="1"/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Количество студентов успешно прошедших ИГА, </a:t>
            </a:r>
            <a:b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от числа принятых на 1 курс</a:t>
            </a:r>
            <a:endParaRPr lang="ru-RU" sz="18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1"/>
          <p:cNvSpPr txBox="1"/>
          <p:nvPr/>
        </p:nvSpPr>
        <p:spPr>
          <a:xfrm>
            <a:off x="2214546" y="5500702"/>
            <a:ext cx="3429024" cy="121444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Набор: 66 чел.	</a:t>
            </a:r>
          </a:p>
          <a:p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160901 – 23 чел.</a:t>
            </a:r>
          </a:p>
          <a:p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160903 – 20 чел.</a:t>
            </a:r>
          </a:p>
          <a:p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160905 – 23 чел.</a:t>
            </a:r>
          </a:p>
          <a:p>
            <a:endParaRPr lang="ru-RU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4857752" y="5500702"/>
            <a:ext cx="3429024" cy="121444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Выпуск:  35 чел. </a:t>
            </a:r>
            <a:r>
              <a:rPr lang="ru-RU" sz="1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(отчислено 31 чел.)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160901 – 16 чел.</a:t>
            </a:r>
          </a:p>
          <a:p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160903 – 11 чел.</a:t>
            </a:r>
          </a:p>
          <a:p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160905 – 8 чел.</a:t>
            </a:r>
          </a:p>
          <a:p>
            <a:endParaRPr lang="ru-RU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500063" y="357188"/>
            <a:ext cx="8229600" cy="61436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Предложения и замечания ГАК </a:t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214283" y="1071546"/>
            <a:ext cx="8715436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defRPr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специальность  160901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defRPr/>
            </a:pP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Обратить внимание на выполнение требований к дипломным проектам и дипломным работам в плане номенклатуры и объема предоставления материалов на защиту.</a:t>
            </a:r>
          </a:p>
          <a:p>
            <a:pPr marL="228600" indent="-228600">
              <a:buAutoNum type="arabicPeriod"/>
            </a:pP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Обратить внимание на малое количество выпускных квалификационных работ с выполнением расчетов с использованием компьютерных систем.</a:t>
            </a:r>
          </a:p>
          <a:p>
            <a:pPr marL="228600" indent="-228600">
              <a:buAutoNum type="arabicPeriod"/>
            </a:pPr>
            <a:r>
              <a:rPr lang="ru-RU" sz="1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Активизировать работу по внедрению в процесс обучения современных компьютерных инженерных систем расчета и моделирования механических систем и процессов, процессов функционирования и эксплуатации объектов авиационной техники, документирования результатов моделирования и подготовки конструкторской документации.</a:t>
            </a:r>
          </a:p>
          <a:p>
            <a:pPr marL="228600" indent="-228600">
              <a:buAutoNum type="arabicPeriod"/>
            </a:pPr>
            <a:r>
              <a:rPr lang="ru-RU" sz="1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Уделять особое внимание изучению современных объектов и перспективных разработок авиационной техники отечественного и зарубежного производства. </a:t>
            </a:r>
            <a:r>
              <a:rPr lang="ru-RU" sz="1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(предложения ГАК 2013/14 </a:t>
            </a:r>
            <a:r>
              <a:rPr lang="ru-RU" sz="12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</a:t>
            </a:r>
            <a:r>
              <a:rPr lang="ru-RU" sz="1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года)</a:t>
            </a:r>
          </a:p>
          <a:p>
            <a:pPr marL="228600" indent="-228600">
              <a:buAutoNum type="arabicPeriod"/>
            </a:pPr>
            <a:endParaRPr lang="ru-RU" sz="12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специальность  160903</a:t>
            </a:r>
          </a:p>
          <a:p>
            <a:pPr marL="228600" indent="-228600"/>
            <a:endParaRPr lang="ru-RU" sz="12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Продолжить практику выполнения выпускных квалификационных работ, выполняемых по заказам авиапредприятий, и в рамках комплексных тем, направленных на развитие лабораторной базы кафедры.</a:t>
            </a:r>
          </a:p>
          <a:p>
            <a:pPr marL="228600" indent="-228600">
              <a:buFontTx/>
              <a:buAutoNum type="arabicPeriod"/>
            </a:pPr>
            <a:r>
              <a:rPr lang="ru-RU" sz="1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Повысить требования при определении степени готовности и качества выполненных выпускных квалификационных работ на этапе предварительной экспертизы на кафедре.</a:t>
            </a:r>
            <a:r>
              <a:rPr lang="ru-RU" sz="1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(предложения ГАК 2013/14 </a:t>
            </a:r>
            <a:r>
              <a:rPr lang="ru-RU" sz="12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</a:t>
            </a:r>
            <a:r>
              <a:rPr lang="ru-RU" sz="1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года)</a:t>
            </a:r>
          </a:p>
          <a:p>
            <a:pPr marL="228600" indent="-228600">
              <a:buAutoNum type="arabicPeriod"/>
            </a:pPr>
            <a:endParaRPr lang="ru-RU" sz="12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специальность  160905 </a:t>
            </a:r>
          </a:p>
          <a:p>
            <a:endParaRPr lang="ru-RU" sz="12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Продолжить сотрудничество с местными и иногородними авиапредприятиями (ЗАО «Авиакомпания «Ангара», служба ЭРТОС аэродрома Иркутск, 810 АРЗ г. Чита).</a:t>
            </a:r>
          </a:p>
          <a:p>
            <a:pPr marL="228600" indent="-228600">
              <a:buAutoNum type="arabicPeriod"/>
            </a:pP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Увеличить количество выпускных квалификационных работ , выполняемых по темам, направленным на совершенствование процессов освоения и обслуживания авиационной и наземной техники на авиапредприятиях.</a:t>
            </a:r>
          </a:p>
          <a:p>
            <a:pPr algn="ctr"/>
            <a:endParaRPr lang="ru-RU" sz="12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b="1" dirty="0" smtClean="0">
              <a:solidFill>
                <a:schemeClr val="bg2"/>
              </a:solidFill>
              <a:latin typeface="Bookman Old Style" pitchFamily="18" charset="0"/>
            </a:endParaRPr>
          </a:p>
          <a:p>
            <a:pPr algn="ctr"/>
            <a:endParaRPr lang="ru-RU" sz="1200" b="1" dirty="0" smtClean="0">
              <a:solidFill>
                <a:schemeClr val="bg2"/>
              </a:solidFill>
              <a:latin typeface="Bookman Old Style" pitchFamily="18" charset="0"/>
            </a:endParaRPr>
          </a:p>
          <a:p>
            <a:endParaRPr lang="ru-RU" sz="1200" b="1" dirty="0" smtClean="0">
              <a:solidFill>
                <a:schemeClr val="bg2"/>
              </a:solidFill>
              <a:latin typeface="Bookman Old Style" pitchFamily="18" charset="0"/>
            </a:endParaRPr>
          </a:p>
          <a:p>
            <a:endParaRPr lang="ru-RU" sz="1200" dirty="0" smtClean="0">
              <a:solidFill>
                <a:schemeClr val="bg2">
                  <a:lumMod val="60000"/>
                  <a:lumOff val="40000"/>
                </a:schemeClr>
              </a:solidFill>
              <a:latin typeface="Bookman Old Style" pitchFamily="18" charset="0"/>
            </a:endParaRPr>
          </a:p>
          <a:p>
            <a:endParaRPr lang="ru-RU" sz="1200" dirty="0" smtClean="0">
              <a:solidFill>
                <a:schemeClr val="bg2">
                  <a:lumMod val="60000"/>
                  <a:lumOff val="40000"/>
                </a:schemeClr>
              </a:solidFill>
              <a:latin typeface="Bookman Old Style" pitchFamily="18" charset="0"/>
            </a:endParaRPr>
          </a:p>
          <a:p>
            <a:pPr algn="ctr"/>
            <a:endParaRPr lang="ru-RU" sz="1200" dirty="0" smtClean="0">
              <a:solidFill>
                <a:schemeClr val="bg2">
                  <a:lumMod val="60000"/>
                  <a:lumOff val="40000"/>
                </a:schemeClr>
              </a:solidFill>
              <a:latin typeface="Bookman Old Style" pitchFamily="18" charset="0"/>
            </a:endParaRPr>
          </a:p>
          <a:p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chemeClr val="bg2">
                  <a:lumMod val="60000"/>
                  <a:lumOff val="40000"/>
                </a:schemeClr>
              </a:solidFill>
              <a:effectLst/>
              <a:uLnTx/>
              <a:uFillTx/>
              <a:latin typeface="Bookman Old Style" pitchFamily="18" charset="0"/>
            </a:endParaRPr>
          </a:p>
          <a:p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chemeClr val="bg2">
                  <a:lumMod val="60000"/>
                  <a:lumOff val="40000"/>
                </a:schemeClr>
              </a:solidFill>
              <a:effectLst/>
              <a:uLnTx/>
              <a:uFillTx/>
              <a:latin typeface="Bookman Old Style" pitchFamily="18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chemeClr val="bg2">
                  <a:lumMod val="60000"/>
                  <a:lumOff val="40000"/>
                </a:schemeClr>
              </a:solidFill>
              <a:effectLst/>
              <a:uLnTx/>
              <a:uFillTx/>
              <a:latin typeface="Bookman Old Style" pitchFamily="18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tabLst/>
              <a:defRPr/>
            </a:pPr>
            <a:endParaRPr kumimoji="0" lang="ru-RU" sz="900" b="0" i="0" u="none" strike="noStrike" kern="0" cap="none" spc="0" normalizeH="0" baseline="0" noProof="0" dirty="0" smtClean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214313" y="1000108"/>
            <a:ext cx="8715375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57158" y="2214554"/>
            <a:ext cx="8229600" cy="1857388"/>
          </a:xfrm>
        </p:spPr>
        <p:txBody>
          <a:bodyPr anchor="t"/>
          <a:lstStyle/>
          <a:p>
            <a:pPr lvl="0"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Государственная итоговая аттестация 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студентов </a:t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заочной формы обучения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71472" y="1285860"/>
          <a:ext cx="8286808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8578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Численность студентов, допущенных к ИГА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857224" y="1357298"/>
          <a:ext cx="7572428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8578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Результаты сдачи ИМЭС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214282" y="1428736"/>
            <a:ext cx="8715375" cy="4429156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1400" u="sng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Положение об итоговой государственной аттестации выпускников высших учебных заведений Российской Федерации, утвержденное приказом Минобразования России от 25.03.03 №1155.</a:t>
            </a:r>
          </a:p>
          <a:p>
            <a:pPr>
              <a:buFont typeface="Wingdings" pitchFamily="2" charset="2"/>
              <a:buChar char="§"/>
            </a:pP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Положения об итоговой государственной аттестации выпускников Иркутского филиала  МГТУ ГА специальностей 160903, 160905, 080507, 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160901 (отсутствует)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§"/>
            </a:pP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Положение о конкурсе на лучшую ВКР студента.</a:t>
            </a:r>
            <a:endParaRPr lang="ru-RU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Положение о внутривузовской проверке качества образовательного процесса.</a:t>
            </a:r>
          </a:p>
          <a:p>
            <a:pPr>
              <a:buFont typeface="Wingdings" pitchFamily="2" charset="2"/>
              <a:buChar char="§"/>
            </a:pP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Регламент, общие правила проведения защиты выпускной квалификационной работы и порядок оформления результатов защиты.</a:t>
            </a:r>
          </a:p>
          <a:p>
            <a:pPr>
              <a:buFont typeface="Wingdings" pitchFamily="2" charset="2"/>
              <a:buChar char="§"/>
            </a:pPr>
            <a:endParaRPr lang="ru-RU" sz="14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Приказы ректора  о составе и организации работы Государственных аттестационных комиссий.</a:t>
            </a:r>
          </a:p>
          <a:p>
            <a:pPr>
              <a:buFont typeface="Wingdings" pitchFamily="2" charset="2"/>
              <a:buChar char="§"/>
            </a:pP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Приказы директора об утверждении тем выпускных квалификационных работ и назначении руководителей.</a:t>
            </a:r>
          </a:p>
          <a:p>
            <a:pPr>
              <a:buFont typeface="Wingdings" pitchFamily="2" charset="2"/>
              <a:buChar char="§"/>
            </a:pPr>
            <a:endParaRPr lang="ru-RU" sz="14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Решения выпускающих кафедр о допуске к защите ВКР (протоколы заседания кафедр).</a:t>
            </a:r>
          </a:p>
          <a:p>
            <a:pPr>
              <a:buFont typeface="Wingdings" pitchFamily="2" charset="2"/>
              <a:buChar char="§"/>
            </a:pP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Графики и расписания прохождения ГАК.</a:t>
            </a:r>
          </a:p>
          <a:p>
            <a:endParaRPr lang="ru-RU" sz="1200" b="1" dirty="0" smtClean="0">
              <a:solidFill>
                <a:schemeClr val="bg2"/>
              </a:solidFill>
              <a:latin typeface="Bookman Old Style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200" dirty="0" smtClean="0">
              <a:solidFill>
                <a:schemeClr val="accent5">
                  <a:lumMod val="2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614362"/>
          </a:xfrm>
        </p:spPr>
        <p:txBody>
          <a:bodyPr anchor="t">
            <a:noAutofit/>
          </a:bodyPr>
          <a:lstStyle/>
          <a:p>
            <a:pPr lvl="0"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Обеспечение нормативными и локальными актами </a:t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endParaRPr lang="ru-RU" sz="2000" b="1" dirty="0" smtClean="0">
              <a:solidFill>
                <a:schemeClr val="accent1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214313" y="1000108"/>
            <a:ext cx="8715375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714348" y="1071546"/>
          <a:ext cx="8015286" cy="4500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428604"/>
            <a:ext cx="8229600" cy="571504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1800" b="1" dirty="0" smtClean="0">
                <a:solidFill>
                  <a:schemeClr val="bg2"/>
                </a:solidFill>
                <a:latin typeface="Bookman Old Style" pitchFamily="18" charset="0"/>
              </a:rPr>
              <a:t/>
            </a:r>
            <a:br>
              <a:rPr lang="ru-RU" sz="1800" b="1" dirty="0" smtClean="0">
                <a:solidFill>
                  <a:schemeClr val="bg2"/>
                </a:solidFill>
                <a:latin typeface="Bookman Old Style" pitchFamily="18" charset="0"/>
              </a:rPr>
            </a:b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Качество сдачи ИМЭС</a:t>
            </a:r>
            <a:b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endParaRPr lang="ru-RU" sz="2200" b="1" dirty="0" smtClean="0">
              <a:solidFill>
                <a:schemeClr val="accent1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642910" y="1500188"/>
          <a:ext cx="8001056" cy="3857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2866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Численность студентов, </a:t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допущенных к защите ВКР</a:t>
            </a:r>
          </a:p>
        </p:txBody>
      </p:sp>
      <p:sp>
        <p:nvSpPr>
          <p:cNvPr id="6" name="TextBox 1"/>
          <p:cNvSpPr txBox="1"/>
          <p:nvPr/>
        </p:nvSpPr>
        <p:spPr>
          <a:xfrm>
            <a:off x="2214546" y="5500702"/>
            <a:ext cx="3429024" cy="121444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допущены к защите:  10 чел.	</a:t>
            </a:r>
          </a:p>
          <a:p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160901 – 5 чел.</a:t>
            </a:r>
          </a:p>
          <a:p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160905 – 3 чел.</a:t>
            </a:r>
          </a:p>
          <a:p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080507 – 2 чел.</a:t>
            </a:r>
          </a:p>
          <a:p>
            <a:endParaRPr lang="ru-RU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857224" y="1357298"/>
          <a:ext cx="7643866" cy="3929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57222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Результаты защиты ВКР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714348" y="1571612"/>
          <a:ext cx="8015286" cy="4000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357166"/>
            <a:ext cx="8229600" cy="78581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Качество защиты ВКР 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785786" y="1285861"/>
          <a:ext cx="7901014" cy="4000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78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Характеристика ВКР </a:t>
            </a:r>
            <a:endParaRPr lang="ru-RU" sz="20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785786" y="1214422"/>
          <a:ext cx="7943848" cy="4143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78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Качественные показатели ВКР</a:t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(данные отчетов ГАК)</a:t>
            </a:r>
            <a:endParaRPr lang="ru-RU" sz="20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00166" y="5286388"/>
            <a:ext cx="68580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Участие в НИР </a:t>
            </a:r>
            <a:r>
              <a:rPr lang="ru-RU" sz="1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(по данным отдела </a:t>
            </a:r>
            <a:r>
              <a:rPr lang="ru-RU" sz="1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РИиНР</a:t>
            </a:r>
            <a:r>
              <a:rPr lang="ru-RU" sz="1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1</a:t>
            </a:r>
            <a:r>
              <a:rPr lang="ru-RU" sz="1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Перепелов Д.В. </a:t>
            </a:r>
            <a:r>
              <a:rPr lang="ru-RU" sz="1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(в акте не учтен</a:t>
            </a:r>
            <a:r>
              <a:rPr lang="ru-RU" sz="1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НИР «Подшипник», руководитель Ходацкий С.А.  (каф. АД)</a:t>
            </a:r>
            <a:endParaRPr lang="ru-RU" sz="1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928662" y="1214423"/>
          <a:ext cx="7800972" cy="4000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42908"/>
          </a:xfrm>
        </p:spPr>
        <p:txBody>
          <a:bodyPr anchor="b">
            <a:normAutofit fontScale="90000"/>
          </a:bodyPr>
          <a:lstStyle/>
          <a:p>
            <a:pPr algn="ctr" eaLnBrk="1" hangingPunct="1"/>
            <a:r>
              <a:rPr lang="ru-RU" sz="1800" b="1" dirty="0" smtClean="0">
                <a:solidFill>
                  <a:schemeClr val="bg2"/>
                </a:solidFill>
                <a:latin typeface="Bookman Old Style" pitchFamily="18" charset="0"/>
              </a:rPr>
              <a:t/>
            </a:r>
            <a:br>
              <a:rPr lang="ru-RU" sz="1800" b="1" dirty="0" smtClean="0">
                <a:solidFill>
                  <a:schemeClr val="bg2"/>
                </a:solidFill>
                <a:latin typeface="Bookman Old Style" pitchFamily="18" charset="0"/>
              </a:rPr>
            </a:b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Качественные показатели ВКР </a:t>
            </a:r>
            <a:endParaRPr lang="ru-RU" sz="22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1"/>
          <p:cNvSpPr txBox="1"/>
          <p:nvPr/>
        </p:nvSpPr>
        <p:spPr>
          <a:xfrm>
            <a:off x="1785918" y="5286388"/>
            <a:ext cx="6858009" cy="642925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Акты реализации</a:t>
            </a:r>
            <a:r>
              <a:rPr lang="ru-RU" sz="1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в отдел </a:t>
            </a:r>
            <a:r>
              <a:rPr lang="ru-RU" sz="1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РИиНР</a:t>
            </a:r>
            <a:r>
              <a:rPr lang="ru-RU" sz="1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акты не представлены</a:t>
            </a:r>
            <a:endParaRPr lang="ru-RU" sz="1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928662" y="1357298"/>
          <a:ext cx="7215238" cy="3357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5722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Количество студентов, получивших диплом с отличием</a:t>
            </a:r>
            <a:endParaRPr lang="ru-RU" sz="20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214414" y="1571612"/>
          <a:ext cx="7286676" cy="4071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00098"/>
          </a:xfrm>
        </p:spPr>
        <p:txBody>
          <a:bodyPr/>
          <a:lstStyle/>
          <a:p>
            <a:pPr algn="ctr" eaLnBrk="1" hangingPunct="1"/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Количество студентов, аттестованных по итогам </a:t>
            </a:r>
            <a:b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итоговой государственной аттестации </a:t>
            </a:r>
            <a:endParaRPr lang="ru-RU" sz="18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00166" y="5715016"/>
            <a:ext cx="685804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допущены к защите ВКР - 10 чел.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214414" y="1285860"/>
          <a:ext cx="7072362" cy="4143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71536"/>
          </a:xfrm>
        </p:spPr>
        <p:txBody>
          <a:bodyPr/>
          <a:lstStyle/>
          <a:p>
            <a:pPr algn="ctr" eaLnBrk="1" hangingPunct="1"/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Количество студентов успешно прошедших ИГА, </a:t>
            </a:r>
            <a:b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от числа принятых на 1 курс соответствующего набора</a:t>
            </a:r>
            <a:endParaRPr lang="ru-RU" sz="18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1"/>
          <p:cNvSpPr txBox="1"/>
          <p:nvPr/>
        </p:nvSpPr>
        <p:spPr>
          <a:xfrm>
            <a:off x="2786050" y="5357826"/>
            <a:ext cx="2143140" cy="121444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Набор: 160чел.	</a:t>
            </a:r>
          </a:p>
          <a:p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160901 – 65 чел.</a:t>
            </a:r>
          </a:p>
          <a:p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160903 – 34 чел.</a:t>
            </a:r>
          </a:p>
          <a:p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160905 – 39 чел.</a:t>
            </a:r>
          </a:p>
          <a:p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080507 – 22 чел.</a:t>
            </a:r>
          </a:p>
          <a:p>
            <a:endParaRPr lang="ru-RU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5715008" y="5357826"/>
            <a:ext cx="3214710" cy="121444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Выпуск:  117чел. </a:t>
            </a:r>
            <a:r>
              <a:rPr lang="ru-RU" sz="1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(отчислено 43 чел.)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160901 – 49 чел.</a:t>
            </a:r>
          </a:p>
          <a:p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160903 – 27чел.</a:t>
            </a:r>
          </a:p>
          <a:p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160905 – 22 чел.</a:t>
            </a:r>
          </a:p>
          <a:p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080507 – 19 чел.</a:t>
            </a:r>
          </a:p>
          <a:p>
            <a:endParaRPr lang="ru-RU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214313" y="1000108"/>
            <a:ext cx="8715375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57158" y="2214554"/>
            <a:ext cx="8229600" cy="1857388"/>
          </a:xfrm>
        </p:spPr>
        <p:txBody>
          <a:bodyPr anchor="t"/>
          <a:lstStyle/>
          <a:p>
            <a:pPr lvl="0"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Государственная итоговая аттестация 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студентов </a:t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очной формы обучения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214313" y="1000125"/>
            <a:ext cx="8715375" cy="5572125"/>
          </a:xfrm>
        </p:spPr>
        <p:txBody>
          <a:bodyPr/>
          <a:lstStyle/>
          <a:p>
            <a:pPr>
              <a:buNone/>
            </a:pP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специальность  160901</a:t>
            </a:r>
          </a:p>
          <a:p>
            <a:pPr>
              <a:buNone/>
            </a:pPr>
            <a:endParaRPr lang="ru-RU" sz="1400" b="1" u="sng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Следует обратить внимание, что в ряде выпускных квалификационных работ нечетко выделены результаты, полученные лично студентом, что требует отдельного выяснения непосредственно на защите.</a:t>
            </a:r>
          </a:p>
          <a:p>
            <a:r>
              <a:rPr lang="ru-RU" sz="1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Усилить работу по внедрению в процесс обучения современных компьютерных инженерных систем расчета и моделирования механических систем и процессов, процессов функционирования и эксплуатации объектов авиационной техники, документирования результатов</a:t>
            </a:r>
            <a:r>
              <a:rPr lang="ru-RU" sz="1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(предложения ГАК 2013/14 </a:t>
            </a:r>
            <a:r>
              <a:rPr lang="ru-RU" sz="12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</a:t>
            </a:r>
            <a:r>
              <a:rPr lang="ru-RU" sz="1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года)</a:t>
            </a:r>
          </a:p>
          <a:p>
            <a:pPr>
              <a:buNone/>
            </a:pPr>
            <a:endParaRPr lang="ru-RU" sz="12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специальность  160903</a:t>
            </a:r>
          </a:p>
          <a:p>
            <a:pPr>
              <a:buNone/>
            </a:pPr>
            <a:endParaRPr lang="ru-RU" sz="12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Продолжить практику выполнения ВКР, выполняемых по заказам авиапредприятий, и в рамках комплексных тем, направленных на развитие лабораторной базы кафедры.</a:t>
            </a:r>
            <a:r>
              <a:rPr lang="ru-RU" sz="1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(предложения ГАК 2013/14 </a:t>
            </a:r>
            <a:r>
              <a:rPr lang="ru-RU" sz="12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</a:t>
            </a:r>
            <a:r>
              <a:rPr lang="ru-RU" sz="1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года)</a:t>
            </a:r>
            <a:endParaRPr lang="ru-RU" sz="12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Повысить требования при определении степени готовности и качества выполненных ВКР на этапе предварительной экспертизы на кафедре.</a:t>
            </a:r>
            <a:r>
              <a:rPr lang="ru-RU" sz="1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(предложения ГАК 2013/14 </a:t>
            </a:r>
            <a:r>
              <a:rPr lang="ru-RU" sz="12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</a:t>
            </a:r>
            <a:r>
              <a:rPr lang="ru-RU" sz="1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года)</a:t>
            </a:r>
            <a:endParaRPr lang="ru-RU" sz="12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Повысить качество и насыщенность информационного обеспечения государственного экзамена методическими материалами (плакатами, переработать </a:t>
            </a:r>
            <a:r>
              <a:rPr lang="ru-RU" sz="12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альбом-схем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 дисциплине Конкретная авиационная техника), образцами и макетами авиационного оборудования по выносимым на экзамен вопросам, скорректировать практические вопросы с учетом модернизации лабораторной базы кафедры.</a:t>
            </a:r>
          </a:p>
          <a:p>
            <a:pPr>
              <a:buNone/>
            </a:pPr>
            <a:endParaRPr lang="ru-RU" sz="1200" dirty="0" smtClean="0">
              <a:solidFill>
                <a:schemeClr val="accent5">
                  <a:lumMod val="2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229600" cy="500066"/>
          </a:xfrm>
        </p:spPr>
        <p:txBody>
          <a:bodyPr anchor="t">
            <a:noAutofit/>
          </a:bodyPr>
          <a:lstStyle/>
          <a:p>
            <a:pPr lvl="0"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Предложения и замечания ГАК 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214313" y="1000108"/>
            <a:ext cx="8715375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214313" y="1000125"/>
            <a:ext cx="8715375" cy="5572125"/>
          </a:xfrm>
        </p:spPr>
        <p:txBody>
          <a:bodyPr/>
          <a:lstStyle/>
          <a:p>
            <a:pPr>
              <a:buNone/>
            </a:pP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специальность  160905</a:t>
            </a:r>
          </a:p>
          <a:p>
            <a:r>
              <a:rPr lang="ru-RU" sz="1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Выпускающей кафедре продолжить активную работу по выполнению комплексных ВКР и ВКР в интересах и по заявкам авиапредприятий.</a:t>
            </a:r>
            <a:r>
              <a:rPr lang="ru-RU" sz="1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(предложения ГАК 2014 г.)</a:t>
            </a:r>
            <a:endParaRPr lang="ru-RU" sz="12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Расширить тематику ВКР, направленных на перспективные разработки и эффективное освоение новой авиационной техники.</a:t>
            </a:r>
            <a:r>
              <a:rPr lang="ru-RU" sz="1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(предложения ГАК 2014 г.)</a:t>
            </a:r>
            <a:endParaRPr lang="ru-RU" sz="1200" b="1" i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выполнении ВКР шире использовать нормативные отраслевые документы и рекомендации ИКАО.</a:t>
            </a:r>
          </a:p>
          <a:p>
            <a:r>
              <a:rPr lang="ru-RU" sz="1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Увеличить количество внедряемых ВКР и ВКР, проводимых в области фундаментальных и поисковых научных исследований.</a:t>
            </a:r>
            <a:r>
              <a:rPr lang="ru-RU" sz="1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(решение ученого совета 2014 г.)</a:t>
            </a:r>
            <a:endParaRPr lang="ru-RU" sz="12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специальность  080507</a:t>
            </a:r>
          </a:p>
          <a:p>
            <a:pPr>
              <a:buNone/>
            </a:pP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Недостатки.</a:t>
            </a:r>
          </a:p>
          <a:p>
            <a:r>
              <a:rPr lang="ru-RU" sz="1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Недостаточно тем ВКР, выполняемых по заявкам авиапредприятий.</a:t>
            </a:r>
            <a:r>
              <a:rPr lang="ru-RU" sz="12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(предложения ГАК 2014 г.)</a:t>
            </a:r>
            <a:endParaRPr lang="ru-RU" sz="1200" b="1" i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Отсутствуют ДР выполненные в области фундаментальных и поисковых научных исследований.</a:t>
            </a:r>
            <a:r>
              <a:rPr lang="ru-RU" sz="1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(решение ученого совета 2014 г.)</a:t>
            </a:r>
            <a:endParaRPr lang="ru-RU" sz="12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Отдельные студенты продемонстрировали недостаточное умение рассчитывать отведенное на ответ время и небольшое количество примеров из практики, слабое владение терминологическим аппаратом и недостаточными умениями и навыками публичного выступления.</a:t>
            </a:r>
          </a:p>
          <a:p>
            <a:pPr>
              <a:buNone/>
            </a:pP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Рекомендации.</a:t>
            </a:r>
          </a:p>
          <a:p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Повышать качество учебной работы профессорско-преподавательского состава кафедры Экономики авиапредприятий, путем усовершенствования аудиторных занятий, обзорных лекций и консультаций, проводимых перед итоговым экзаменом</a:t>
            </a:r>
          </a:p>
          <a:p>
            <a:r>
              <a:rPr lang="ru-RU" sz="1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Организовать работу на кафедре по налаживанию контактов с авиапредприятиями для четкого представления студентами, не работающими в отрасли гражданской авиации, о функционировании как отдельных подразделений авиапредприятия, так и авиапредприятия в целом, а так же сбора данных, необходимых для детальных расчетов по экономическому </a:t>
            </a:r>
            <a:r>
              <a:rPr lang="ru-RU" sz="1200" b="1" i="1" dirty="0" smtClean="0">
                <a:solidFill>
                  <a:srgbClr val="0070C0"/>
                </a:solidFill>
                <a:latin typeface="Bookman Old Style" pitchFamily="18" charset="0"/>
              </a:rPr>
              <a:t>анализу решений по тематике ВКР</a:t>
            </a:r>
            <a:r>
              <a:rPr lang="ru-RU" sz="1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(предложения ГАК 2014 г.)</a:t>
            </a:r>
            <a:endParaRPr lang="ru-RU" sz="1200" b="1" i="1" dirty="0" smtClean="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229600" cy="500066"/>
          </a:xfrm>
        </p:spPr>
        <p:txBody>
          <a:bodyPr anchor="t">
            <a:normAutofit/>
          </a:bodyPr>
          <a:lstStyle/>
          <a:p>
            <a:pPr lvl="0"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Предложения и замечания ГАК 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214313" y="1000108"/>
            <a:ext cx="8715375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214313" y="1000125"/>
            <a:ext cx="8715375" cy="557212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1200" dirty="0" smtClean="0"/>
              <a:t>	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Заслушав и обсудив доклад начальника учебно-методического управления филиала Шушарина В.А. </a:t>
            </a:r>
          </a:p>
          <a:p>
            <a:pPr>
              <a:spcBef>
                <a:spcPts val="0"/>
              </a:spcBef>
              <a:buNone/>
            </a:pP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	«Итоги работы государственной аттестационной комиссии в 2014/2015 учебном году», </a:t>
            </a:r>
          </a:p>
          <a:p>
            <a:pPr>
              <a:spcBef>
                <a:spcPts val="0"/>
              </a:spcBef>
              <a:buNone/>
            </a:pP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	ученый совет постановляет:</a:t>
            </a:r>
            <a:endParaRPr lang="ru-RU" sz="1200" dirty="0" smtClean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  <a:p>
            <a:pPr lvl="0">
              <a:buNone/>
            </a:pPr>
            <a:endParaRPr lang="ru-RU" sz="1200" dirty="0" smtClean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  <a:p>
            <a:pPr lvl="0">
              <a:buNone/>
            </a:pP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1.	Государственная итоговая аттестация студентов выпускного курса проведена в соответствии с нормативными документами и локальными актами. Результаты сдачи государственного экзамена и защиты выпускных квалификационных работ, соответствие уровня подготовки выпускников квалификационным требованиям ГОС признать </a:t>
            </a:r>
            <a:r>
              <a:rPr lang="ru-RU" sz="1200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удовлетворительными.</a:t>
            </a:r>
          </a:p>
          <a:p>
            <a:pPr lvl="0">
              <a:buFont typeface="+mj-lt"/>
              <a:buAutoNum type="arabicPeriod"/>
            </a:pPr>
            <a:endParaRPr lang="ru-RU" sz="1200" dirty="0" smtClean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  <a:p>
            <a:pPr lvl="0">
              <a:buNone/>
            </a:pP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2.	На заседаниях ученых советов факультетов, кафедр рассмотреть недостатки и рекомендации ГАК, спланировать мероприятия по совершенствованию основных образовательных программ, организации итоговой аттестации выпускников. </a:t>
            </a:r>
          </a:p>
          <a:p>
            <a:pPr lvl="0">
              <a:buNone/>
            </a:pPr>
            <a:r>
              <a:rPr lang="ru-RU" sz="1200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		Срок </a:t>
            </a:r>
            <a:r>
              <a:rPr lang="ru-RU" sz="1200" i="1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исполнения : </a:t>
            </a:r>
            <a:r>
              <a:rPr lang="ru-RU" sz="1200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30 апреля 2015 г.</a:t>
            </a:r>
          </a:p>
          <a:p>
            <a:pPr lvl="0">
              <a:buNone/>
            </a:pPr>
            <a:r>
              <a:rPr lang="ru-RU" sz="1200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		Ответственные: деканы факультетов, заведующие кафедрами.</a:t>
            </a:r>
          </a:p>
          <a:p>
            <a:pPr lvl="0">
              <a:buNone/>
            </a:pPr>
            <a:endParaRPr lang="ru-RU" sz="1200" i="1" dirty="0" smtClean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  <a:p>
            <a:pPr lvl="0">
              <a:buNone/>
            </a:pP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3. 	Разработать положения об государственной итоговой аттестации, программы государственных экзаменов, фонды оценочных средств и критерии оценки выпускных квалификационных работ по направлениям подготовки и специальностям филиала. </a:t>
            </a:r>
          </a:p>
          <a:p>
            <a:pPr lvl="0">
              <a:buNone/>
            </a:pPr>
            <a:r>
              <a:rPr lang="ru-RU" sz="1200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		Срок исполнения : 31 мая 2015 г.</a:t>
            </a:r>
          </a:p>
          <a:p>
            <a:pPr lvl="0">
              <a:buNone/>
            </a:pPr>
            <a:r>
              <a:rPr lang="ru-RU" sz="1200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		 Ответственные: заведующие выпускающими кафедрами.</a:t>
            </a:r>
          </a:p>
          <a:p>
            <a:pPr algn="just">
              <a:buNone/>
            </a:pPr>
            <a:endParaRPr lang="ru-RU" sz="1200" b="1" dirty="0" smtClean="0">
              <a:solidFill>
                <a:schemeClr val="accent5">
                  <a:lumMod val="2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229600" cy="428628"/>
          </a:xfrm>
        </p:spPr>
        <p:txBody>
          <a:bodyPr anchor="t">
            <a:noAutofit/>
          </a:bodyPr>
          <a:lstStyle/>
          <a:p>
            <a:pPr lvl="0"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Проект решения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214313" y="1000108"/>
            <a:ext cx="8715375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229600" cy="4071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428604"/>
            <a:ext cx="8229600" cy="78581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Численность студентов, допущенных к ИГА  </a:t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endParaRPr lang="ru-RU" sz="2000" b="1" dirty="0" smtClean="0">
              <a:solidFill>
                <a:schemeClr val="accent1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596" y="1500174"/>
          <a:ext cx="8229600" cy="4367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28660"/>
          </a:xfrm>
        </p:spPr>
        <p:txBody>
          <a:bodyPr/>
          <a:lstStyle/>
          <a:p>
            <a:pPr algn="ctr" eaLnBrk="1" hangingPunct="1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Результаты сдачи ИМЭС </a:t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1800" b="1" dirty="0" smtClean="0">
                <a:solidFill>
                  <a:schemeClr val="bg2"/>
                </a:solidFill>
                <a:latin typeface="Bookman Old Style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00034" y="1071546"/>
          <a:ext cx="8229600" cy="46529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428604"/>
            <a:ext cx="8229600" cy="78581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Качество сдачи ИМЭС  </a:t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endParaRPr lang="ru-RU" sz="2000" b="1" dirty="0" smtClean="0">
              <a:solidFill>
                <a:schemeClr val="accent1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714348" y="1500188"/>
          <a:ext cx="7972452" cy="4357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2866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Численность студентов, допущенных к защите ВКР</a:t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714348" y="1428736"/>
          <a:ext cx="7972452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14412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Результаты защиты ВКР  </a:t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00034" y="1500174"/>
          <a:ext cx="8072494" cy="42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428604"/>
            <a:ext cx="8229600" cy="78581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Качество защиты ВКР  </a:t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endParaRPr lang="ru-RU" sz="2000" b="1" dirty="0" smtClean="0">
              <a:solidFill>
                <a:schemeClr val="accent1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2739</TotalTime>
  <Words>1202</Words>
  <Application>Microsoft Office PowerPoint</Application>
  <PresentationFormat>Экран (4:3)</PresentationFormat>
  <Paragraphs>233</Paragraphs>
  <Slides>32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Открытая</vt:lpstr>
      <vt:lpstr>Итоги государственной итоговой аттестации в 2014/2015 учебном году     </vt:lpstr>
      <vt:lpstr>Обеспечение нормативными и локальными актами  </vt:lpstr>
      <vt:lpstr>Государственная итоговая аттестация  студентов  очной формы обучения</vt:lpstr>
      <vt:lpstr>Численность студентов, допущенных к ИГА   </vt:lpstr>
      <vt:lpstr>Результаты сдачи ИМЭС   </vt:lpstr>
      <vt:lpstr>Качество сдачи ИМЭС   </vt:lpstr>
      <vt:lpstr>Численность студентов, допущенных к защите ВКР  </vt:lpstr>
      <vt:lpstr>Результаты защиты ВКР    </vt:lpstr>
      <vt:lpstr>Качество защиты ВКР   </vt:lpstr>
      <vt:lpstr>Характеристика ВКР</vt:lpstr>
      <vt:lpstr>Качественные показатели ВКР </vt:lpstr>
      <vt:lpstr>Качественные показатели ВКР </vt:lpstr>
      <vt:lpstr>Количество студентов, получивших диплом с отличием,  рекомендованных  в аспирантуру  по специальностям</vt:lpstr>
      <vt:lpstr>Количество студентов, аттестованных по итогам  итоговой государственной аттестации  </vt:lpstr>
      <vt:lpstr>Количество студентов успешно прошедших ИГА,  от числа принятых на 1 курс</vt:lpstr>
      <vt:lpstr>Предложения и замечания ГАК  </vt:lpstr>
      <vt:lpstr>Государственная итоговая аттестация  студентов  заочной формы обучения</vt:lpstr>
      <vt:lpstr>Численность студентов, допущенных к ИГА</vt:lpstr>
      <vt:lpstr>Результаты сдачи ИМЭС</vt:lpstr>
      <vt:lpstr> Качество сдачи ИМЭС </vt:lpstr>
      <vt:lpstr>Численность студентов,  допущенных к защите ВКР</vt:lpstr>
      <vt:lpstr>Результаты защиты ВКР </vt:lpstr>
      <vt:lpstr>Качество защиты ВКР  </vt:lpstr>
      <vt:lpstr>Характеристика ВКР </vt:lpstr>
      <vt:lpstr>Качественные показатели ВКР (данные отчетов ГАК)</vt:lpstr>
      <vt:lpstr> Качественные показатели ВКР </vt:lpstr>
      <vt:lpstr>Количество студентов, получивших диплом с отличием</vt:lpstr>
      <vt:lpstr>Количество студентов, аттестованных по итогам  итоговой государственной аттестации </vt:lpstr>
      <vt:lpstr>Количество студентов успешно прошедших ИГА,  от числа принятых на 1 курс соответствующего набора</vt:lpstr>
      <vt:lpstr>Предложения и замечания ГАК </vt:lpstr>
      <vt:lpstr>Предложения и замечания ГАК </vt:lpstr>
      <vt:lpstr>Проект решения</vt:lpstr>
    </vt:vector>
  </TitlesOfParts>
  <Company>ФГБОУ ИФ МГТУ ГА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итоговой государственной аттестации выпускников ИФ МГТУ ГА ЗФО  в 2012/2013 учебном году</dc:title>
  <dc:creator>Лена</dc:creator>
  <cp:lastModifiedBy>User</cp:lastModifiedBy>
  <cp:revision>296</cp:revision>
  <dcterms:created xsi:type="dcterms:W3CDTF">2013-03-04T07:58:25Z</dcterms:created>
  <dcterms:modified xsi:type="dcterms:W3CDTF">2019-05-21T06:52:23Z</dcterms:modified>
</cp:coreProperties>
</file>