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6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drawings/drawing1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4"/>
  </p:notesMasterIdLst>
  <p:sldIdLst>
    <p:sldId id="256" r:id="rId2"/>
    <p:sldId id="291" r:id="rId3"/>
    <p:sldId id="308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10" r:id="rId17"/>
    <p:sldId id="294" r:id="rId18"/>
    <p:sldId id="257" r:id="rId19"/>
    <p:sldId id="258" r:id="rId20"/>
    <p:sldId id="285" r:id="rId21"/>
    <p:sldId id="259" r:id="rId22"/>
    <p:sldId id="260" r:id="rId23"/>
    <p:sldId id="286" r:id="rId24"/>
    <p:sldId id="261" r:id="rId25"/>
    <p:sldId id="265" r:id="rId26"/>
    <p:sldId id="278" r:id="rId27"/>
    <p:sldId id="311" r:id="rId28"/>
    <p:sldId id="292" r:id="rId29"/>
    <p:sldId id="293" r:id="rId30"/>
    <p:sldId id="272" r:id="rId31"/>
    <p:sldId id="288" r:id="rId32"/>
    <p:sldId id="30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9.2592592592593871E-3"/>
                  <c:y val="-3.8212086968818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46E-3"/>
                  <c:y val="-5.458869566974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уч.год</c:v>
                </c:pt>
                <c:pt idx="1">
                  <c:v>2014/15 уч. 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17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5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-3.086419753086446E-3"/>
                  <c:y val="-1.6376608700922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6400391319279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уч.год</c:v>
                </c:pt>
                <c:pt idx="1">
                  <c:v>2014/15 уч. год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1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4691358024691541E-2"/>
                  <c:y val="-2.1835478267896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320987654321052E-2"/>
                  <c:y val="-8.1883043504611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Лист1!$B$1:$C$1</c:f>
              <c:strCache>
                <c:ptCount val="2"/>
                <c:pt idx="0">
                  <c:v>2013/14 уч.год</c:v>
                </c:pt>
                <c:pt idx="1">
                  <c:v>2014/15 уч. год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18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6975308641975391E-2"/>
                  <c:y val="-2.7294347834870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54E-2"/>
                  <c:y val="-2.7294347834870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уч.год</c:v>
                </c:pt>
                <c:pt idx="1">
                  <c:v>2014/15 уч. год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35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905664"/>
        <c:axId val="69330048"/>
        <c:axId val="0"/>
      </c:bar3DChart>
      <c:catAx>
        <c:axId val="6590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9330048"/>
        <c:crosses val="autoZero"/>
        <c:auto val="1"/>
        <c:lblAlgn val="ctr"/>
        <c:lblOffset val="100"/>
        <c:noMultiLvlLbl val="0"/>
      </c:catAx>
      <c:valAx>
        <c:axId val="693300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baseline="0" dirty="0" smtClean="0"/>
                  <a:t>Количество, чел.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3.359227665986201E-2"/>
              <c:y val="0.307980626603708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5905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27857976086322"/>
          <c:y val="5.0450864357347393E-2"/>
          <c:w val="0.74481408573928254"/>
          <c:h val="0.673981533921258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имеют  диплом с отличием</c:v>
                </c:pt>
                <c:pt idx="1">
                  <c:v>рекомендованных в аспирантуру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имеют  диплом с отличием</c:v>
                </c:pt>
                <c:pt idx="1">
                  <c:v>рекомендованных в аспирантуру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имеют  диплом с отличием</c:v>
                </c:pt>
                <c:pt idx="1">
                  <c:v>рекомендованных в аспирантуру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имеют  диплом с отличием</c:v>
                </c:pt>
                <c:pt idx="1">
                  <c:v>рекомендованных в аспирантуру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61440"/>
        <c:axId val="77166208"/>
        <c:axId val="0"/>
      </c:bar3DChart>
      <c:catAx>
        <c:axId val="656614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7166208"/>
        <c:crosses val="autoZero"/>
        <c:auto val="1"/>
        <c:lblAlgn val="ctr"/>
        <c:lblOffset val="100"/>
        <c:noMultiLvlLbl val="0"/>
      </c:catAx>
      <c:valAx>
        <c:axId val="77166208"/>
        <c:scaling>
          <c:orientation val="minMax"/>
          <c:max val="1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Численность, чел.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6614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4886750267314"/>
          <c:y val="0.16555439681961981"/>
          <c:w val="0.77874708369787282"/>
          <c:h val="0.63936054885199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6.1728395061728392E-3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0864197530864387E-3"/>
                  <c:y val="-1.3468131297577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244E-3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3.81585741793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26E-3"/>
                  <c:y val="5.1627907338453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5432098765432126E-3"/>
                  <c:y val="4.9382370415994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60416"/>
        <c:axId val="78381056"/>
      </c:barChart>
      <c:catAx>
        <c:axId val="65660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381056"/>
        <c:crosses val="autoZero"/>
        <c:auto val="1"/>
        <c:lblAlgn val="ctr"/>
        <c:lblOffset val="100"/>
        <c:noMultiLvlLbl val="0"/>
      </c:catAx>
      <c:valAx>
        <c:axId val="78381056"/>
        <c:scaling>
          <c:orientation val="minMax"/>
          <c:max val="100"/>
          <c:min val="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 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6604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35E-3"/>
                  <c:y val="-7.5420044554118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</c:v>
                </c:pt>
                <c:pt idx="1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5.117809297657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589E-3"/>
                  <c:y val="-2.4626749269096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9.2592592592593663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597E-3"/>
                  <c:y val="3.540132702483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95</c:v>
                </c:pt>
                <c:pt idx="1">
                  <c:v>35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80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120256"/>
        <c:axId val="78383360"/>
      </c:barChart>
      <c:catAx>
        <c:axId val="73120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383360"/>
        <c:crosses val="autoZero"/>
        <c:auto val="1"/>
        <c:lblAlgn val="ctr"/>
        <c:lblOffset val="100"/>
        <c:noMultiLvlLbl val="0"/>
      </c:catAx>
      <c:valAx>
        <c:axId val="78383360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1202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2010/2011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4"/>
              <c:layout>
                <c:manualLayout>
                  <c:x val="1.4989640623956199E-3"/>
                  <c:y val="-1.752726386595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</c:v>
                </c:pt>
                <c:pt idx="1">
                  <c:v>30</c:v>
                </c:pt>
                <c:pt idx="2">
                  <c:v>44</c:v>
                </c:pt>
                <c:pt idx="3">
                  <c:v>32</c:v>
                </c:pt>
                <c:pt idx="4">
                  <c:v>148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2011/2012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4968921871869072E-3"/>
                  <c:y val="-1.0015579351976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48203119781258E-3"/>
                  <c:y val="-5.0077896759881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906765615606E-2"/>
                  <c:y val="2.5038948379940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59</c:v>
                </c:pt>
                <c:pt idx="1">
                  <c:v>48</c:v>
                </c:pt>
                <c:pt idx="2">
                  <c:v>35</c:v>
                </c:pt>
                <c:pt idx="3">
                  <c:v>17</c:v>
                </c:pt>
                <c:pt idx="4">
                  <c:v>159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2012/2013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2"/>
              <c:layout>
                <c:manualLayout>
                  <c:x val="4.49689218718694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2535053541946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71</c:v>
                </c:pt>
                <c:pt idx="1">
                  <c:v>56</c:v>
                </c:pt>
                <c:pt idx="2">
                  <c:v>36</c:v>
                </c:pt>
                <c:pt idx="3">
                  <c:v>26</c:v>
                </c:pt>
                <c:pt idx="4">
                  <c:v>189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7.4948203119781258E-3"/>
                  <c:y val="-7.5116845139821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59</c:v>
                </c:pt>
                <c:pt idx="1">
                  <c:v>43</c:v>
                </c:pt>
                <c:pt idx="2">
                  <c:v>28</c:v>
                </c:pt>
                <c:pt idx="3">
                  <c:v>23</c:v>
                </c:pt>
                <c:pt idx="4">
                  <c:v>153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54</c:v>
                </c:pt>
                <c:pt idx="1">
                  <c:v>24</c:v>
                </c:pt>
                <c:pt idx="2">
                  <c:v>25</c:v>
                </c:pt>
                <c:pt idx="3">
                  <c:v>21</c:v>
                </c:pt>
                <c:pt idx="4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726592"/>
        <c:axId val="78386816"/>
        <c:axId val="0"/>
      </c:bar3DChart>
      <c:catAx>
        <c:axId val="79726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78386816"/>
        <c:crosses val="autoZero"/>
        <c:auto val="1"/>
        <c:lblAlgn val="ctr"/>
        <c:lblOffset val="100"/>
        <c:noMultiLvlLbl val="0"/>
      </c:catAx>
      <c:valAx>
        <c:axId val="78386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Количество,</a:t>
                </a:r>
                <a:r>
                  <a:rPr lang="ru-RU" baseline="0" dirty="0" smtClean="0"/>
                  <a:t> чел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97265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2010/11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4"/>
              <c:layout>
                <c:manualLayout>
                  <c:x val="-1.5094233976209471E-2"/>
                  <c:y val="8.7431082047989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4.0999999999999996</c:v>
                </c:pt>
                <c:pt idx="1">
                  <c:v>3.8</c:v>
                </c:pt>
                <c:pt idx="2">
                  <c:v>4</c:v>
                </c:pt>
                <c:pt idx="3">
                  <c:v>4.21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2011/12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7.7160493827161235E-3"/>
                  <c:y val="-1.752726386595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7950089456116367E-3"/>
                  <c:y val="-5.8700448262141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4.1399999999999997</c:v>
                </c:pt>
                <c:pt idx="1">
                  <c:v>3.79</c:v>
                </c:pt>
                <c:pt idx="2">
                  <c:v>3.94</c:v>
                </c:pt>
                <c:pt idx="3">
                  <c:v>4.0999999999999996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2012/13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1.0802469135802569E-2"/>
                  <c:y val="-2.503894837994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1.5023369027964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569E-2"/>
                  <c:y val="-5.0079868330619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9143694015996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4.07</c:v>
                </c:pt>
                <c:pt idx="1">
                  <c:v>3.71</c:v>
                </c:pt>
                <c:pt idx="2">
                  <c:v>4</c:v>
                </c:pt>
                <c:pt idx="3">
                  <c:v>4.3</c:v>
                </c:pt>
                <c:pt idx="4" formatCode="0.00">
                  <c:v>4.0199999999999996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9.2592592592593698E-3"/>
                  <c:y val="-5.0077896759881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296907676111323E-3"/>
                  <c:y val="-1.5844301994759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>
                  <c:v>4.24</c:v>
                </c:pt>
                <c:pt idx="1">
                  <c:v>4</c:v>
                </c:pt>
                <c:pt idx="2">
                  <c:v>3.65</c:v>
                </c:pt>
                <c:pt idx="3">
                  <c:v>4</c:v>
                </c:pt>
                <c:pt idx="4" formatCode="0.00">
                  <c:v>3.9699999999999998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2"/>
              <c:layout>
                <c:manualLayout>
                  <c:x val="1.69753086419754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691358024691412E-2"/>
                  <c:y val="-2.5038948379940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Лист1!$F$2:$F$6</c:f>
              <c:numCache>
                <c:formatCode>0.0</c:formatCode>
                <c:ptCount val="5"/>
                <c:pt idx="0">
                  <c:v>4.0999999999999996</c:v>
                </c:pt>
                <c:pt idx="1">
                  <c:v>3.63</c:v>
                </c:pt>
                <c:pt idx="2">
                  <c:v>3.92</c:v>
                </c:pt>
                <c:pt idx="3">
                  <c:v>4.2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03328"/>
        <c:axId val="59973632"/>
        <c:axId val="0"/>
      </c:bar3DChart>
      <c:catAx>
        <c:axId val="77603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59973632"/>
        <c:crosses val="autoZero"/>
        <c:auto val="1"/>
        <c:lblAlgn val="ctr"/>
        <c:lblOffset val="100"/>
        <c:noMultiLvlLbl val="0"/>
      </c:catAx>
      <c:valAx>
        <c:axId val="59973632"/>
        <c:scaling>
          <c:orientation val="minMax"/>
          <c:max val="5"/>
          <c:min val="3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Средний</a:t>
                </a:r>
                <a:r>
                  <a:rPr lang="ru-RU" baseline="0" dirty="0" smtClean="0"/>
                  <a:t> балл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2.2051254009915595E-2"/>
              <c:y val="0.3643567108718352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77603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2.8602575811344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5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2043/2015 уч.год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77.5</c:v>
                </c:pt>
                <c:pt idx="1">
                  <c:v>79.7</c:v>
                </c:pt>
                <c:pt idx="2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7.7160493827161678E-3"/>
                  <c:y val="-3.275321740184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3.2753217401845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2043/2015 уч.год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53.6</c:v>
                </c:pt>
                <c:pt idx="1">
                  <c:v>65.099999999999994</c:v>
                </c:pt>
                <c:pt idx="2">
                  <c:v>41.6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7.7160493827161105E-3"/>
                  <c:y val="-1.4628258259098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5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2043/2015 уч.год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66.7</c:v>
                </c:pt>
                <c:pt idx="1">
                  <c:v>50</c:v>
                </c:pt>
                <c:pt idx="2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9.2592592592593507E-3"/>
                  <c:y val="-2.642624146585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2.642624146585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2043/2015 уч.год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88.5</c:v>
                </c:pt>
                <c:pt idx="1">
                  <c:v>82.6</c:v>
                </c:pt>
                <c:pt idx="2">
                  <c:v>81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1604938271605093E-2"/>
                  <c:y val="-1.681669911463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61728395061731E-2"/>
                  <c:y val="-2.642624146585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412E-2"/>
                  <c:y val="-1.2011927939025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2043/2015 уч.год</c:v>
                </c:pt>
              </c:strCache>
            </c:strRef>
          </c:cat>
          <c:val>
            <c:numRef>
              <c:f>Лист1!$B$6:$D$6</c:f>
              <c:numCache>
                <c:formatCode>0.0</c:formatCode>
                <c:ptCount val="3"/>
                <c:pt idx="0">
                  <c:v>71.599999999999994</c:v>
                </c:pt>
                <c:pt idx="1">
                  <c:v>69.349999999999994</c:v>
                </c:pt>
                <c:pt idx="2">
                  <c:v>64.649999999999991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04352"/>
        <c:axId val="59975936"/>
        <c:axId val="0"/>
      </c:bar3DChart>
      <c:catAx>
        <c:axId val="7760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9975936"/>
        <c:crosses val="autoZero"/>
        <c:auto val="1"/>
        <c:lblAlgn val="ctr"/>
        <c:lblOffset val="100"/>
        <c:noMultiLvlLbl val="0"/>
      </c:catAx>
      <c:valAx>
        <c:axId val="59975936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человек сдавших на 4 и 5  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604352"/>
        <c:crosses val="autoZero"/>
        <c:crossBetween val="between"/>
        <c:majorUnit val="10"/>
        <c:min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2009/2010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</c:v>
                </c:pt>
                <c:pt idx="1">
                  <c:v>42</c:v>
                </c:pt>
                <c:pt idx="2">
                  <c:v>43</c:v>
                </c:pt>
                <c:pt idx="3">
                  <c:v>34</c:v>
                </c:pt>
                <c:pt idx="4">
                  <c:v>164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2010/2011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4"/>
              <c:layout>
                <c:manualLayout>
                  <c:x val="6.1728395061728392E-3"/>
                  <c:y val="2.735031838354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</c:v>
                </c:pt>
                <c:pt idx="1">
                  <c:v>28</c:v>
                </c:pt>
                <c:pt idx="2">
                  <c:v>43</c:v>
                </c:pt>
                <c:pt idx="3">
                  <c:v>33</c:v>
                </c:pt>
                <c:pt idx="4">
                  <c:v>146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2011/2012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0"/>
                  <c:y val="-1.0940127353419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57</c:v>
                </c:pt>
                <c:pt idx="1">
                  <c:v>44</c:v>
                </c:pt>
                <c:pt idx="2">
                  <c:v>34</c:v>
                </c:pt>
                <c:pt idx="3">
                  <c:v>15</c:v>
                </c:pt>
                <c:pt idx="4">
                  <c:v>150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2012/2013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4"/>
              <c:layout>
                <c:manualLayout>
                  <c:x val="1.0802469135802569E-2"/>
                  <c:y val="-8.2050955150647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72</c:v>
                </c:pt>
                <c:pt idx="1">
                  <c:v>55</c:v>
                </c:pt>
                <c:pt idx="2">
                  <c:v>37</c:v>
                </c:pt>
                <c:pt idx="3">
                  <c:v>28</c:v>
                </c:pt>
                <c:pt idx="4">
                  <c:v>192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7.7160493827161235E-3"/>
                  <c:y val="2.735031838354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3698E-3"/>
                  <c:y val="2.735031838354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36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3698E-3"/>
                  <c:y val="-2.735031838354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9105E-2"/>
                  <c:y val="5.4700636767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58</c:v>
                </c:pt>
                <c:pt idx="1">
                  <c:v>42</c:v>
                </c:pt>
                <c:pt idx="2">
                  <c:v>27</c:v>
                </c:pt>
                <c:pt idx="3">
                  <c:v>23</c:v>
                </c:pt>
                <c:pt idx="4">
                  <c:v>150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38888888888889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38E-2"/>
                  <c:y val="-1.002833422579527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38E-2"/>
                  <c:y val="-5.47006367670978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711E-2"/>
                  <c:y val="-1.9145222868484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75308641975356E-2"/>
                  <c:y val="-2.4615286545193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80507</c:v>
                </c:pt>
                <c:pt idx="4">
                  <c:v>Филиал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49</c:v>
                </c:pt>
                <c:pt idx="1">
                  <c:v>27</c:v>
                </c:pt>
                <c:pt idx="2">
                  <c:v>22</c:v>
                </c:pt>
                <c:pt idx="3">
                  <c:v>19</c:v>
                </c:pt>
                <c:pt idx="4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12544"/>
        <c:axId val="59978240"/>
        <c:axId val="0"/>
      </c:bar3DChart>
      <c:catAx>
        <c:axId val="77612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59978240"/>
        <c:crosses val="autoZero"/>
        <c:auto val="1"/>
        <c:lblAlgn val="ctr"/>
        <c:lblOffset val="100"/>
        <c:noMultiLvlLbl val="0"/>
      </c:catAx>
      <c:valAx>
        <c:axId val="59978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</a:t>
                </a:r>
                <a:r>
                  <a:rPr lang="ru-RU" baseline="0" dirty="0" smtClean="0"/>
                  <a:t>ство, чел.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612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2010/11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4.41</c:v>
                </c:pt>
                <c:pt idx="1">
                  <c:v>3.9299999999999997</c:v>
                </c:pt>
                <c:pt idx="2">
                  <c:v>4.05</c:v>
                </c:pt>
                <c:pt idx="3">
                  <c:v>4.18</c:v>
                </c:pt>
                <c:pt idx="4">
                  <c:v>4.07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2011/12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4"/>
              <c:layout>
                <c:manualLayout>
                  <c:x val="-8.8888266748789746E-3"/>
                  <c:y val="-7.6189942927533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4.1599999999999975</c:v>
                </c:pt>
                <c:pt idx="1">
                  <c:v>4.1599999999999975</c:v>
                </c:pt>
                <c:pt idx="2">
                  <c:v>3.8299999999999987</c:v>
                </c:pt>
                <c:pt idx="3">
                  <c:v>4.5999999999999996</c:v>
                </c:pt>
                <c:pt idx="4">
                  <c:v>4.1099999999999985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2012/13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4444133374394578E-3"/>
                  <c:y val="-1.2698323821255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0735556239920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4.1099999999999985</c:v>
                </c:pt>
                <c:pt idx="1">
                  <c:v>3.9</c:v>
                </c:pt>
                <c:pt idx="2">
                  <c:v>3.9699999999999998</c:v>
                </c:pt>
                <c:pt idx="3">
                  <c:v>4.4300000000000024</c:v>
                </c:pt>
                <c:pt idx="4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3"/>
              <c:layout>
                <c:manualLayout>
                  <c:x val="8.8888266748789746E-3"/>
                  <c:y val="-7.6189942927533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>
                  <c:v>4.3099999999999996</c:v>
                </c:pt>
                <c:pt idx="1">
                  <c:v>4.1099999999999985</c:v>
                </c:pt>
                <c:pt idx="2">
                  <c:v>4</c:v>
                </c:pt>
                <c:pt idx="3">
                  <c:v>4.5</c:v>
                </c:pt>
                <c:pt idx="4">
                  <c:v>4.2300000000000004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2"/>
              <c:layout>
                <c:manualLayout>
                  <c:x val="1.77776533497578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14711124798194E-2"/>
                  <c:y val="-2.53966476425112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160901</c:v>
                </c:pt>
                <c:pt idx="1">
                  <c:v>160903</c:v>
                </c:pt>
                <c:pt idx="2">
                  <c:v>160905</c:v>
                </c:pt>
                <c:pt idx="3">
                  <c:v>080507</c:v>
                </c:pt>
                <c:pt idx="4">
                  <c:v>Филиал</c:v>
                </c:pt>
              </c:strCache>
            </c:strRef>
          </c:cat>
          <c:val>
            <c:numRef>
              <c:f>Лист1!$F$2:$F$6</c:f>
              <c:numCache>
                <c:formatCode>0.0</c:formatCode>
                <c:ptCount val="5"/>
                <c:pt idx="0">
                  <c:v>4.5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4.5999999999999996</c:v>
                </c:pt>
                <c:pt idx="4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14080"/>
        <c:axId val="59980544"/>
        <c:axId val="0"/>
      </c:bar3DChart>
      <c:catAx>
        <c:axId val="77614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59980544"/>
        <c:crosses val="autoZero"/>
        <c:auto val="1"/>
        <c:lblAlgn val="ctr"/>
        <c:lblOffset val="100"/>
        <c:noMultiLvlLbl val="0"/>
      </c:catAx>
      <c:valAx>
        <c:axId val="59980544"/>
        <c:scaling>
          <c:orientation val="minMax"/>
          <c:min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Средний</a:t>
                </a:r>
                <a:r>
                  <a:rPr lang="ru-RU" baseline="0" dirty="0" smtClean="0"/>
                  <a:t> балл</a:t>
                </a:r>
                <a:endParaRPr lang="ru-RU" dirty="0"/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77614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7.7160493827161105E-3"/>
                  <c:y val="-1.1785876696708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67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2014/2015 уч.год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77.8</c:v>
                </c:pt>
                <c:pt idx="1">
                  <c:v>86.2</c:v>
                </c:pt>
                <c:pt idx="2">
                  <c:v>91.8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345679012345723E-2"/>
                  <c:y val="-3.27532171158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1.1131746825635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2014/2015 уч.год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69.099999999999994</c:v>
                </c:pt>
                <c:pt idx="1">
                  <c:v>79.099999999999994</c:v>
                </c:pt>
                <c:pt idx="2">
                  <c:v>74.099999999999994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9.2592592592593507E-3"/>
                  <c:y val="-2.1835415022514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1105E-3"/>
                  <c:y val="-2.6640186198124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2014/2015 уч.год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67.599999999999994</c:v>
                </c:pt>
                <c:pt idx="1">
                  <c:v>74.8</c:v>
                </c:pt>
                <c:pt idx="2">
                  <c:v>77.3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3.0864197530864378E-3"/>
                  <c:y val="-1.4414313526830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87E-3"/>
                  <c:y val="-2.642624146585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2014/2015 уч.год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96.4</c:v>
                </c:pt>
                <c:pt idx="1">
                  <c:v>91.3</c:v>
                </c:pt>
                <c:pt idx="2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7.7160493827161105E-3"/>
                  <c:y val="-2.4023855878051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87E-2"/>
                  <c:y val="-1.4414313526830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2012/2013 уч.год</c:v>
                </c:pt>
                <c:pt idx="1">
                  <c:v>2013/2014 уч.год</c:v>
                </c:pt>
                <c:pt idx="2">
                  <c:v>2014/2015 уч.год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77.7</c:v>
                </c:pt>
                <c:pt idx="1">
                  <c:v>82.9</c:v>
                </c:pt>
                <c:pt idx="2">
                  <c:v>85.8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740032"/>
        <c:axId val="94643328"/>
        <c:axId val="0"/>
      </c:bar3DChart>
      <c:catAx>
        <c:axId val="7774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4643328"/>
        <c:crosses val="autoZero"/>
        <c:auto val="1"/>
        <c:lblAlgn val="ctr"/>
        <c:lblOffset val="100"/>
        <c:noMultiLvlLbl val="0"/>
      </c:catAx>
      <c:valAx>
        <c:axId val="94643328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человек сдавших на 4 и 5  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740032"/>
        <c:crosses val="autoZero"/>
        <c:crossBetween val="between"/>
        <c:majorUnit val="10"/>
        <c:min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7.7160493827161105E-3"/>
                  <c:y val="-1.2519476658273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</c:v>
                </c:pt>
                <c:pt idx="1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345679012345723E-2"/>
                  <c:y val="-5.0077906633094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</c:v>
                </c:pt>
                <c:pt idx="1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1"/>
              <c:layout>
                <c:manualLayout>
                  <c:x val="3.0864197530864378E-3"/>
                  <c:y val="-7.5116859949642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7.7160493827161105E-3"/>
                  <c:y val="-7.5116859949642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19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56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707712"/>
        <c:axId val="94645632"/>
        <c:axId val="0"/>
      </c:bar3DChart>
      <c:catAx>
        <c:axId val="94707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94645632"/>
        <c:crosses val="autoZero"/>
        <c:auto val="1"/>
        <c:lblAlgn val="ctr"/>
        <c:lblOffset val="100"/>
        <c:noMultiLvlLbl val="0"/>
      </c:catAx>
      <c:valAx>
        <c:axId val="94645632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работ/проектов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4707712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0"/>
              <c:layout>
                <c:manualLayout>
                  <c:x val="2.3148148148148147E-2"/>
                  <c:y val="-4.362050662985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5834E-3"/>
                  <c:y val="-4.652854040518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3.4896405303887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 год</c:v>
                </c:pt>
                <c:pt idx="1">
                  <c:v>2014/15 уч. год</c:v>
                </c:pt>
              </c:strCache>
            </c:strRef>
          </c:cat>
          <c:val>
            <c:numRef>
              <c:f>Лист1!$B$2:$C$2</c:f>
              <c:numCache>
                <c:formatCode>0.00</c:formatCode>
                <c:ptCount val="2"/>
                <c:pt idx="0">
                  <c:v>4.18</c:v>
                </c:pt>
                <c:pt idx="1">
                  <c:v>4.13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2.7777777777778141E-2"/>
                  <c:y val="-2.9080337753239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625E-2"/>
                  <c:y val="-4.362050662985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83E-2"/>
                  <c:y val="-3.4896405303887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Лист1!$B$1:$C$1</c:f>
              <c:strCache>
                <c:ptCount val="2"/>
                <c:pt idx="0">
                  <c:v>2013/14 уч. год</c:v>
                </c:pt>
                <c:pt idx="1">
                  <c:v>2014/15 уч. год</c:v>
                </c:pt>
              </c:strCache>
            </c:strRef>
          </c:cat>
          <c:val>
            <c:numRef>
              <c:f>Лист1!$B$3:$C$3</c:f>
              <c:numCache>
                <c:formatCode>0.00</c:formatCode>
                <c:ptCount val="2"/>
                <c:pt idx="1">
                  <c:v>3.73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802469135802569E-2"/>
                  <c:y val="-2.32642702025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412E-2"/>
                  <c:y val="-4.0712472854535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 год</c:v>
                </c:pt>
                <c:pt idx="1">
                  <c:v>2014/15 уч. год</c:v>
                </c:pt>
              </c:strCache>
            </c:strRef>
          </c:cat>
          <c:val>
            <c:numRef>
              <c:f>Лист1!$B$4:$C$4</c:f>
              <c:numCache>
                <c:formatCode>0.00</c:formatCode>
                <c:ptCount val="2"/>
                <c:pt idx="0">
                  <c:v>4</c:v>
                </c:pt>
                <c:pt idx="1">
                  <c:v>3.88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6.68847768324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612E-2"/>
                  <c:y val="-6.3976743057126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 год</c:v>
                </c:pt>
                <c:pt idx="1">
                  <c:v>2014/15 уч. год</c:v>
                </c:pt>
              </c:strCache>
            </c:strRef>
          </c:cat>
          <c:val>
            <c:numRef>
              <c:f>Лист1!$B$5:$C$5</c:f>
              <c:numCache>
                <c:formatCode>0.00</c:formatCode>
                <c:ptCount val="2"/>
                <c:pt idx="0">
                  <c:v>4.09</c:v>
                </c:pt>
                <c:pt idx="1">
                  <c:v>3.9099999999999997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906688"/>
        <c:axId val="69332352"/>
        <c:axId val="0"/>
      </c:bar3DChart>
      <c:catAx>
        <c:axId val="6590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9332352"/>
        <c:crosses val="autoZero"/>
        <c:auto val="1"/>
        <c:lblAlgn val="ctr"/>
        <c:lblOffset val="100"/>
        <c:noMultiLvlLbl val="0"/>
      </c:catAx>
      <c:valAx>
        <c:axId val="69332352"/>
        <c:scaling>
          <c:orientation val="minMax"/>
          <c:max val="5"/>
          <c:min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Средний</a:t>
                </a:r>
                <a:r>
                  <a:rPr lang="ru-RU" baseline="0" dirty="0" smtClean="0"/>
                  <a:t> балл</a:t>
                </a:r>
                <a:endParaRPr lang="ru-RU" dirty="0"/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65906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  <c:pt idx="2">
                  <c:v>В соответствии с кафедральным перечнем тем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0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  <c:pt idx="2">
                  <c:v>В соответствии с кафедральным перечнем тем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2"/>
              <c:layout>
                <c:manualLayout>
                  <c:x val="7.7160493827161105E-3"/>
                  <c:y val="-4.8705899588376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  <c:pt idx="2">
                  <c:v>В соответствии с кафедральным перечнем тем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  <c:pt idx="2">
                  <c:v>В соответствии с кафедральным перечнем тем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080508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  <c:pt idx="2">
                  <c:v>В соответствии с кафедральным перечнем тем</c:v>
                </c:pt>
              </c:strCache>
            </c:strRef>
          </c:cat>
          <c:val>
            <c:numRef>
              <c:f>Лист1!$F$2:$F$4</c:f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 заявкам предприятий</c:v>
                </c:pt>
                <c:pt idx="1">
                  <c:v>При участии в НИР университета</c:v>
                </c:pt>
                <c:pt idx="2">
                  <c:v>В соответствии с кафедральным перечнем тем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18</c:v>
                </c:pt>
                <c:pt idx="1">
                  <c:v>4</c:v>
                </c:pt>
                <c:pt idx="2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710272"/>
        <c:axId val="94647936"/>
        <c:axId val="0"/>
      </c:bar3DChart>
      <c:catAx>
        <c:axId val="94710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4647936"/>
        <c:crosses val="autoZero"/>
        <c:auto val="1"/>
        <c:lblAlgn val="ctr"/>
        <c:lblOffset val="100"/>
        <c:noMultiLvlLbl val="0"/>
      </c:catAx>
      <c:valAx>
        <c:axId val="946479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ВКР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47102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3"/>
              <c:layout>
                <c:manualLayout>
                  <c:x val="6.1728395061728392E-3"/>
                  <c:y val="-2.8159102030626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9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13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Лист1!$E$2:$E$4</c:f>
              <c:numCache>
                <c:formatCode>0</c:formatCode>
                <c:ptCount val="3"/>
                <c:pt idx="0">
                  <c:v>5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</c:strCache>
            </c:strRef>
          </c:cat>
          <c:val>
            <c:numRef>
              <c:f>Лист1!$F$2:$F$4</c:f>
              <c:numCache>
                <c:formatCode>0</c:formatCode>
                <c:ptCount val="3"/>
                <c:pt idx="0">
                  <c:v>27</c:v>
                </c:pt>
                <c:pt idx="1">
                  <c:v>24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193088"/>
        <c:axId val="102416384"/>
        <c:axId val="0"/>
      </c:bar3DChart>
      <c:catAx>
        <c:axId val="951930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02416384"/>
        <c:crosses val="autoZero"/>
        <c:auto val="1"/>
        <c:lblAlgn val="ctr"/>
        <c:lblOffset val="100"/>
        <c:noMultiLvlLbl val="0"/>
      </c:catAx>
      <c:valAx>
        <c:axId val="1024163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ВКР</a:t>
                </a:r>
                <a:endParaRPr lang="ru-RU" dirty="0"/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95193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3"/>
              <c:layout>
                <c:manualLayout>
                  <c:x val="9.2592592592593542E-3"/>
                  <c:y val="7.6189942927533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3"/>
              <c:layout>
                <c:manualLayout>
                  <c:x val="1.0802469135802554E-2"/>
                  <c:y val="-5.07932952850227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344192"/>
        <c:axId val="102418688"/>
        <c:axId val="0"/>
      </c:bar3DChart>
      <c:catAx>
        <c:axId val="10234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418688"/>
        <c:crosses val="autoZero"/>
        <c:auto val="1"/>
        <c:lblAlgn val="ctr"/>
        <c:lblOffset val="100"/>
        <c:noMultiLvlLbl val="0"/>
      </c:catAx>
      <c:valAx>
        <c:axId val="102418688"/>
        <c:scaling>
          <c:orientation val="minMax"/>
          <c:max val="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Количество,</a:t>
                </a:r>
                <a:r>
                  <a:rPr lang="ru-RU" baseline="0" dirty="0" smtClean="0"/>
                  <a:t> чел.</a:t>
                </a:r>
                <a:endParaRPr lang="ru-RU" dirty="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102344192"/>
        <c:crosses val="autoZero"/>
        <c:crossBetween val="between"/>
        <c:majorUnit val="1"/>
        <c:min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2880978926465"/>
          <c:y val="4.0701469511287683E-2"/>
          <c:w val="0.75842976962335085"/>
          <c:h val="0.73158862328418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0864197530864352E-3"/>
                  <c:y val="-1.122379623667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502721085261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2012/2013 уч.г.</c:v>
                </c:pt>
                <c:pt idx="1">
                  <c:v>2013/2014 уч.г.</c:v>
                </c:pt>
                <c:pt idx="2">
                  <c:v>2014/2015 уч.г.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829185424004488E-17"/>
                  <c:y val="-1.4320693001857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160493827161001E-3"/>
                  <c:y val="-5.8502555440459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2012/2013 уч.г.</c:v>
                </c:pt>
                <c:pt idx="1">
                  <c:v>2013/2014 уч.г.</c:v>
                </c:pt>
                <c:pt idx="2">
                  <c:v>2014/2015 уч.г.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98</c:v>
                </c:pt>
                <c:pt idx="1">
                  <c:v>98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864197530864486E-3"/>
                  <c:y val="-1.3467919204362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76E-3"/>
                  <c:y val="-1.7059275953351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2012/2013 уч.г.</c:v>
                </c:pt>
                <c:pt idx="1">
                  <c:v>2013/2014 уч.г.</c:v>
                </c:pt>
                <c:pt idx="2">
                  <c:v>2014/2015 уч.г.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</c:v>
                </c:pt>
                <c:pt idx="1">
                  <c:v>96</c:v>
                </c:pt>
                <c:pt idx="2">
                  <c:v>88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1.54320987654321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2012/2013 уч.г.</c:v>
                </c:pt>
                <c:pt idx="1">
                  <c:v>2013/2014 уч.г.</c:v>
                </c:pt>
                <c:pt idx="2">
                  <c:v>2014/2015 уч.г.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1"/>
              <c:layout>
                <c:manualLayout>
                  <c:x val="-4.6296296296296589E-3"/>
                  <c:y val="-1.7283829645598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2012/2013 уч.г.</c:v>
                </c:pt>
                <c:pt idx="1">
                  <c:v>2013/2014 уч.г.</c:v>
                </c:pt>
                <c:pt idx="2">
                  <c:v>2014/2015 уч.г.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43680"/>
        <c:axId val="102420992"/>
      </c:barChart>
      <c:catAx>
        <c:axId val="102343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2420992"/>
        <c:crosses val="autoZero"/>
        <c:auto val="1"/>
        <c:lblAlgn val="ctr"/>
        <c:lblOffset val="100"/>
        <c:noMultiLvlLbl val="0"/>
      </c:catAx>
      <c:valAx>
        <c:axId val="102420992"/>
        <c:scaling>
          <c:orientation val="minMax"/>
          <c:max val="11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 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23436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9420736664789"/>
          <c:y val="3.9999720036955122E-2"/>
          <c:w val="0.74972675324028981"/>
          <c:h val="0.73621640564135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805E-3"/>
                  <c:y val="-4.3097341453958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570057924071194E-2"/>
                  <c:y val="-1.532556323254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2012-2013 учебный год</c:v>
                </c:pt>
                <c:pt idx="1">
                  <c:v>2013-2014 учебный год</c:v>
                </c:pt>
                <c:pt idx="2">
                  <c:v>2014-2015 учебный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67.900000000000006</c:v>
                </c:pt>
                <c:pt idx="1">
                  <c:v>54.7</c:v>
                </c:pt>
                <c:pt idx="2">
                  <c:v>75.400000000000006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5.117809297657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727E-3"/>
                  <c:y val="-2.4626749269096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2012-2013 учебный год</c:v>
                </c:pt>
                <c:pt idx="1">
                  <c:v>2013-2014 учебный год</c:v>
                </c:pt>
                <c:pt idx="2">
                  <c:v>2014-2015 учебный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78.599999999999994</c:v>
                </c:pt>
                <c:pt idx="1">
                  <c:v>79.2</c:v>
                </c:pt>
                <c:pt idx="2">
                  <c:v>79.400000000000006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9.2592592592594062E-3"/>
                  <c:y val="-3.501658993134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745E-3"/>
                  <c:y val="3.54013270248331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2012-2013 учебный год</c:v>
                </c:pt>
                <c:pt idx="1">
                  <c:v>2013-2014 учебный год</c:v>
                </c:pt>
                <c:pt idx="2">
                  <c:v>2014-2015 учебный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56.9</c:v>
                </c:pt>
                <c:pt idx="1">
                  <c:v>51.9</c:v>
                </c:pt>
                <c:pt idx="2">
                  <c:v>56.4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080507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2012-2013 учебный год</c:v>
                </c:pt>
                <c:pt idx="1">
                  <c:v>2013-2014 учебный год</c:v>
                </c:pt>
                <c:pt idx="2">
                  <c:v>2014-2015 учебный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50</c:v>
                </c:pt>
                <c:pt idx="1">
                  <c:v>100</c:v>
                </c:pt>
                <c:pt idx="2">
                  <c:v>86.4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1.2570057924071194E-2"/>
                  <c:y val="-2.1455788525569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2012-2013 учебный год</c:v>
                </c:pt>
                <c:pt idx="1">
                  <c:v>2013-2014 учебный год</c:v>
                </c:pt>
                <c:pt idx="2">
                  <c:v>2014-2015 учебный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64.599999999999994</c:v>
                </c:pt>
                <c:pt idx="1">
                  <c:v>64.5</c:v>
                </c:pt>
                <c:pt idx="2">
                  <c:v>74.400000000000006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613504"/>
        <c:axId val="102423296"/>
      </c:barChart>
      <c:catAx>
        <c:axId val="102613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2423296"/>
        <c:crosses val="autoZero"/>
        <c:auto val="1"/>
        <c:lblAlgn val="ctr"/>
        <c:lblOffset val="100"/>
        <c:noMultiLvlLbl val="0"/>
      </c:catAx>
      <c:valAx>
        <c:axId val="10242329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26135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0864197530864209E-3"/>
                  <c:y val="-3.8212086968818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43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уч.год</c:v>
                </c:pt>
                <c:pt idx="1">
                  <c:v>2013/14 уч.год2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71</c:v>
                </c:pt>
                <c:pt idx="1">
                  <c:v>87.5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7.7160493827161504E-3"/>
                  <c:y val="-3.2753217401845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3.2753217401845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уч.год</c:v>
                </c:pt>
                <c:pt idx="1">
                  <c:v>2013/14 уч.год2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1">
                  <c:v>54.6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43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уч.год</c:v>
                </c:pt>
                <c:pt idx="1">
                  <c:v>2013/14 уч.год2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66.599999999999994</c:v>
                </c:pt>
                <c:pt idx="1">
                  <c:v>62.5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5.7318130453228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63E-2"/>
                  <c:y val="-6.2777000020202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2013/14 уч.год</c:v>
                </c:pt>
                <c:pt idx="1">
                  <c:v>2013/14 уч.год2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68.8</c:v>
                </c:pt>
                <c:pt idx="1">
                  <c:v>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907712"/>
        <c:axId val="69334656"/>
        <c:axId val="0"/>
      </c:bar3DChart>
      <c:catAx>
        <c:axId val="6590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9334656"/>
        <c:crosses val="autoZero"/>
        <c:auto val="1"/>
        <c:lblAlgn val="ctr"/>
        <c:lblOffset val="100"/>
        <c:noMultiLvlLbl val="0"/>
      </c:catAx>
      <c:valAx>
        <c:axId val="69334656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человек сдавших на 4 и 5 </a:t>
                </a:r>
                <a:r>
                  <a:rPr lang="ru-RU" sz="1200" baseline="0" dirty="0" smtClean="0"/>
                  <a:t> , %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907712"/>
        <c:crosses val="autoZero"/>
        <c:crossBetween val="between"/>
        <c:majorUnit val="10"/>
        <c:minorUnit val="1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95880723242915"/>
          <c:y val="3.8837452104639382E-2"/>
          <c:w val="0.74501348789734556"/>
          <c:h val="0.768579911169614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1728395061728704E-3"/>
                  <c:y val="-3.5555413898613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71E-2"/>
                  <c:y val="-3.282038206025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186E-2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17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71E-2"/>
                  <c:y val="-1.9145222868484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186E-2"/>
                  <c:y val="-2.188025470683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1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2345679012345723E-2"/>
                  <c:y val="-1.641019103012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429E-2"/>
                  <c:y val="-2.7350318383548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19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1604938271605027E-2"/>
                  <c:y val="-3.5555413898613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63E-2"/>
                  <c:y val="-5.196560492874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36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020416"/>
        <c:axId val="68411392"/>
        <c:axId val="0"/>
      </c:bar3DChart>
      <c:catAx>
        <c:axId val="73020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68411392"/>
        <c:crosses val="autoZero"/>
        <c:auto val="1"/>
        <c:lblAlgn val="ctr"/>
        <c:lblOffset val="100"/>
        <c:noMultiLvlLbl val="0"/>
      </c:catAx>
      <c:valAx>
        <c:axId val="68411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Количество,</a:t>
                </a:r>
                <a:r>
                  <a:rPr lang="ru-RU" sz="1200" baseline="0" dirty="0" smtClean="0"/>
                  <a:t> чел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020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7.716049382716127E-3"/>
                  <c:y val="-2.1880188738163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95E-3"/>
                  <c:y val="-2.461521233043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901E-2"/>
                  <c:y val="-4.1025353884056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Лист1!$B$2:$C$2</c:f>
              <c:numCache>
                <c:formatCode>0.0</c:formatCode>
                <c:ptCount val="2"/>
                <c:pt idx="0">
                  <c:v>4</c:v>
                </c:pt>
                <c:pt idx="1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3.555530669951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8141E-2"/>
                  <c:y val="-2.7350235922704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31E-2"/>
                  <c:y val="-2.461521233043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Лист1!$B$3:$C$3</c:f>
              <c:numCache>
                <c:formatCode>0.0</c:formatCode>
                <c:ptCount val="2"/>
                <c:pt idx="1">
                  <c:v>3.5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7.7160493827161149E-3"/>
                  <c:y val="-3.2820283107245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9006E-2"/>
                  <c:y val="-3.008525951497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Лист1!$B$4:$C$4</c:f>
              <c:numCache>
                <c:formatCode>0.0</c:formatCode>
                <c:ptCount val="2"/>
                <c:pt idx="0" formatCode="0.00">
                  <c:v>4.1599999999999975</c:v>
                </c:pt>
                <c:pt idx="1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432098765432134E-2"/>
                  <c:y val="-5.7435495437679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2.461521233043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</c:v>
                </c:pt>
                <c:pt idx="1">
                  <c:v>2014/2015</c:v>
                </c:pt>
              </c:strCache>
            </c:strRef>
          </c:cat>
          <c:val>
            <c:numRef>
              <c:f>Лист1!$B$5:$C$5</c:f>
              <c:numCache>
                <c:formatCode>0.0</c:formatCode>
                <c:ptCount val="2"/>
                <c:pt idx="0">
                  <c:v>4.0999999999999996</c:v>
                </c:pt>
                <c:pt idx="1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020928"/>
        <c:axId val="68413696"/>
        <c:axId val="0"/>
      </c:bar3DChart>
      <c:catAx>
        <c:axId val="73020928"/>
        <c:scaling>
          <c:orientation val="minMax"/>
        </c:scaling>
        <c:delete val="0"/>
        <c:axPos val="b"/>
        <c:majorTickMark val="none"/>
        <c:minorTickMark val="none"/>
        <c:tickLblPos val="nextTo"/>
        <c:crossAx val="68413696"/>
        <c:crosses val="autoZero"/>
        <c:auto val="1"/>
        <c:lblAlgn val="ctr"/>
        <c:lblOffset val="100"/>
        <c:noMultiLvlLbl val="0"/>
      </c:catAx>
      <c:valAx>
        <c:axId val="68413696"/>
        <c:scaling>
          <c:orientation val="minMax"/>
          <c:max val="5"/>
          <c:min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Средний</a:t>
                </a:r>
                <a:r>
                  <a:rPr lang="ru-RU" sz="1200" baseline="0" dirty="0" smtClean="0"/>
                  <a:t> балл</a:t>
                </a:r>
                <a:endParaRPr lang="ru-RU" sz="1200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73020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860041800330533E-2"/>
          <c:y val="3.8757973925516095E-2"/>
          <c:w val="0.75623262369981581"/>
          <c:h val="0.71828600951906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3.0864197530864218E-3"/>
                  <c:y val="-3.8212086968818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245E-3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 уч.год</c:v>
                </c:pt>
                <c:pt idx="1">
                  <c:v>2014/2015 уч.год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76.5</c:v>
                </c:pt>
                <c:pt idx="1">
                  <c:v>81.3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7.7160493827161522E-3"/>
                  <c:y val="-3.2753217401845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23E-2"/>
                  <c:y val="-3.2753217401845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 уч.год</c:v>
                </c:pt>
                <c:pt idx="1">
                  <c:v>2014/2015 уч.год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1">
                  <c:v>54.5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061728395061731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426E-2"/>
                  <c:y val="-2.18354782678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 уч.год</c:v>
                </c:pt>
                <c:pt idx="1">
                  <c:v>2014/2015 уч.год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73.7</c:v>
                </c:pt>
                <c:pt idx="1">
                  <c:v>87.5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3.85802469135803E-2"/>
                  <c:y val="-3.00237826183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753086419753133E-2"/>
                  <c:y val="-1.9106043484409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2013/2014 уч.год</c:v>
                </c:pt>
                <c:pt idx="1">
                  <c:v>2014/2015 уч.год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75.099999999999994</c:v>
                </c:pt>
                <c:pt idx="1">
                  <c:v>74.400000000000006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021952"/>
        <c:axId val="68416000"/>
        <c:axId val="0"/>
      </c:bar3DChart>
      <c:catAx>
        <c:axId val="7302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8416000"/>
        <c:crosses val="autoZero"/>
        <c:auto val="1"/>
        <c:lblAlgn val="ctr"/>
        <c:lblOffset val="100"/>
        <c:noMultiLvlLbl val="0"/>
      </c:catAx>
      <c:valAx>
        <c:axId val="68416000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человек сдавших на 4 и 5 </a:t>
                </a:r>
                <a:r>
                  <a:rPr lang="ru-RU" sz="1200" baseline="0" dirty="0" smtClean="0"/>
                  <a:t> , 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3021952"/>
        <c:crosses val="autoZero"/>
        <c:crossBetween val="between"/>
        <c:majorUnit val="10"/>
        <c:min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2.3148148148148147E-2"/>
                  <c:y val="-1.3859968482213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Дипломные работы</c:v>
                </c:pt>
                <c:pt idx="1">
                  <c:v>Дипломные проекты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12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403136"/>
        <c:axId val="68418304"/>
        <c:axId val="0"/>
      </c:bar3DChart>
      <c:catAx>
        <c:axId val="77403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8418304"/>
        <c:crosses val="autoZero"/>
        <c:auto val="1"/>
        <c:lblAlgn val="ctr"/>
        <c:lblOffset val="100"/>
        <c:noMultiLvlLbl val="0"/>
      </c:catAx>
      <c:valAx>
        <c:axId val="68418304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работ/проектов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403136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7106797414212112"/>
          <c:y val="0.40210977095037931"/>
          <c:w val="0.11967276659861999"/>
          <c:h val="0.261040610798988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35185185185198E-2"/>
          <c:y val="3.4605490991306609E-2"/>
          <c:w val="0.78145912316515986"/>
          <c:h val="0.748426804566560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соответствии с кафедральным перечнем тем</c:v>
                </c:pt>
                <c:pt idx="1">
                  <c:v>По заявкам предприятий</c:v>
                </c:pt>
                <c:pt idx="2">
                  <c:v>При участии в НИР университета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соответствии с кафедральным перечнем тем</c:v>
                </c:pt>
                <c:pt idx="1">
                  <c:v>По заявкам предприятий</c:v>
                </c:pt>
                <c:pt idx="2">
                  <c:v>При участии в НИР университета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соответствии с кафедральным перечнем тем</c:v>
                </c:pt>
                <c:pt idx="1">
                  <c:v>По заявкам предприятий</c:v>
                </c:pt>
                <c:pt idx="2">
                  <c:v>При участии в НИР университета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1.0802469135802475E-2"/>
                  <c:y val="-2.326419562440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104E-3"/>
                  <c:y val="-2.0356171171356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FF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соответствии с кафедральным перечнем тем</c:v>
                </c:pt>
                <c:pt idx="1">
                  <c:v>По заявкам предприятий</c:v>
                </c:pt>
                <c:pt idx="2">
                  <c:v>При участии в НИР университета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538560"/>
        <c:axId val="77161600"/>
        <c:axId val="0"/>
      </c:bar3DChart>
      <c:catAx>
        <c:axId val="65538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77161600"/>
        <c:crosses val="autoZero"/>
        <c:auto val="1"/>
        <c:lblAlgn val="ctr"/>
        <c:lblOffset val="100"/>
        <c:noMultiLvlLbl val="0"/>
      </c:catAx>
      <c:valAx>
        <c:axId val="77161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ВКР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5538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35185185185198E-2"/>
          <c:y val="3.2480273923495923E-2"/>
          <c:w val="0.79526076601535856"/>
          <c:h val="0.68745242294289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160901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  <c:pt idx="3">
                  <c:v> Имеющие практическую ценность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4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160903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  <c:pt idx="3">
                  <c:v> Имеющие практическую ценность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160905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  <c:pt idx="3">
                  <c:v> Имеющие практическую ценность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Рекомендованных к опубликованию</c:v>
                </c:pt>
                <c:pt idx="1">
                  <c:v> Рекомендованных  к внедрению</c:v>
                </c:pt>
                <c:pt idx="2">
                  <c:v>Внедренных</c:v>
                </c:pt>
                <c:pt idx="3">
                  <c:v> Имеющие практическую ценность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18</c:v>
                </c:pt>
                <c:pt idx="1">
                  <c:v>11</c:v>
                </c:pt>
                <c:pt idx="2">
                  <c:v>11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60928"/>
        <c:axId val="77163904"/>
        <c:axId val="0"/>
      </c:bar3DChart>
      <c:catAx>
        <c:axId val="65660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77163904"/>
        <c:crosses val="autoZero"/>
        <c:auto val="1"/>
        <c:lblAlgn val="ctr"/>
        <c:lblOffset val="100"/>
        <c:noMultiLvlLbl val="0"/>
      </c:catAx>
      <c:valAx>
        <c:axId val="771639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ВКР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5660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0.74653</cdr:x>
      <cdr:y>0.89048</cdr:y>
    </cdr:from>
    <cdr:to>
      <cdr:x>0.99827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4143404"/>
          <a:ext cx="2071695" cy="509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( 25 % )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0.18229</cdr:x>
      <cdr:y>0.55271</cdr:y>
    </cdr:from>
    <cdr:to>
      <cdr:x>0.83334</cdr:x>
      <cdr:y>0.55306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500198" y="2571768"/>
          <a:ext cx="5357850" cy="1588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0.30382</cdr:x>
      <cdr:y>0.6811</cdr:y>
    </cdr:from>
    <cdr:to>
      <cdr:x>0.41493</cdr:x>
      <cdr:y>0.88385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0330" y="30718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0.44271</cdr:x>
      <cdr:y>0.69694</cdr:y>
    </cdr:from>
    <cdr:to>
      <cdr:x>0.5625</cdr:x>
      <cdr:y>0.91553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43338" y="314327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0.66667</cdr:x>
      <cdr:y>0.89474</cdr:y>
    </cdr:from>
    <cdr:to>
      <cdr:x>0.875</cdr:x>
      <cdr:y>0.97807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57784" y="3643338"/>
          <a:ext cx="1518033" cy="339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(100%)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0.10784</cdr:x>
      <cdr:y>0.10526</cdr:y>
    </cdr:from>
    <cdr:to>
      <cdr:x>0.88042</cdr:x>
      <cdr:y>0.1056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785818" y="428628"/>
          <a:ext cx="5629540" cy="138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0.77778</cdr:x>
      <cdr:y>0.9</cdr:y>
    </cdr:from>
    <cdr:to>
      <cdr:x>0.98611</cdr:x>
      <cdr:y>0.98571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0816" y="4500594"/>
          <a:ext cx="1714473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(80%)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0.11111</cdr:x>
      <cdr:y>0.18966</cdr:y>
    </cdr:from>
    <cdr:to>
      <cdr:x>0.88369</cdr:x>
      <cdr:y>0.18998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785818" y="785818"/>
          <a:ext cx="5463966" cy="132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0.78994</cdr:x>
      <cdr:y>0.78301</cdr:y>
    </cdr:from>
    <cdr:to>
      <cdr:x>0.99827</cdr:x>
      <cdr:y>0.87001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00858" y="3643338"/>
          <a:ext cx="1714473" cy="404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( 25 % )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0.16814</cdr:x>
      <cdr:y>0.49042</cdr:y>
    </cdr:from>
    <cdr:to>
      <cdr:x>0.81919</cdr:x>
      <cdr:y>0.49077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357322" y="2071702"/>
          <a:ext cx="5255597" cy="147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0.43924</cdr:x>
      <cdr:y>0.6153</cdr:y>
    </cdr:from>
    <cdr:to>
      <cdr:x>0.53299</cdr:x>
      <cdr:y>0.77827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4734" y="2643193"/>
          <a:ext cx="771524" cy="70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0.55208</cdr:x>
      <cdr:y>0.6153</cdr:y>
    </cdr:from>
    <cdr:to>
      <cdr:x>0.66319</cdr:x>
      <cdr:y>0.82816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43428" y="2643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0.7257</cdr:x>
      <cdr:y>0.6153</cdr:y>
    </cdr:from>
    <cdr:to>
      <cdr:x>0.83681</cdr:x>
      <cdr:y>0.82816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72188" y="2643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0.78646</cdr:x>
      <cdr:y>0.91667</cdr:y>
    </cdr:from>
    <cdr:to>
      <cdr:x>0.99479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2254" y="4714908"/>
          <a:ext cx="1714473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(100%)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0.09201</cdr:x>
      <cdr:y>0.16667</cdr:y>
    </cdr:from>
    <cdr:to>
      <cdr:x>0.86459</cdr:x>
      <cdr:y>0.16701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757214" y="857256"/>
          <a:ext cx="6358025" cy="174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0.77778</cdr:x>
      <cdr:y>0.9</cdr:y>
    </cdr:from>
    <cdr:to>
      <cdr:x>0.98611</cdr:x>
      <cdr:y>0.98571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0818" y="4500594"/>
          <a:ext cx="1714473" cy="428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-- - пороговое значение</a:t>
          </a:r>
        </a:p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   (80%)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0.10069</cdr:x>
      <cdr:y>0.21429</cdr:y>
    </cdr:from>
    <cdr:to>
      <cdr:x>0.87327</cdr:x>
      <cdr:y>0.21461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828638" y="1071591"/>
          <a:ext cx="6358025" cy="160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0.79167</cdr:x>
      <cdr:y>0.90476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45461" y="4071956"/>
          <a:ext cx="1669825" cy="428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>
            <a:buFontTx/>
            <a:buChar char="-"/>
          </a:pP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  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(25% </a:t>
          </a:r>
          <a:r>
            <a: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0.12015</cdr:x>
      <cdr:y>0.58443</cdr:y>
    </cdr:from>
    <cdr:to>
      <cdr:x>0.85953</cdr:x>
      <cdr:y>0.60317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 flipV="1">
          <a:off x="928694" y="2630288"/>
          <a:ext cx="5715040" cy="8435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0.78432</cdr:x>
      <cdr:y>0.89286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86544" y="3571900"/>
          <a:ext cx="17287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- пороговое значение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(25%)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0.12478</cdr:x>
      <cdr:y>0.59703</cdr:y>
    </cdr:from>
    <cdr:to>
      <cdr:x>0.87345</cdr:x>
      <cdr:y>0.60846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000132" y="2388442"/>
          <a:ext cx="6000792" cy="4571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0.43924</cdr:x>
      <cdr:y>0.6153</cdr:y>
    </cdr:from>
    <cdr:to>
      <cdr:x>0.53299</cdr:x>
      <cdr:y>0.77827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4734" y="2643193"/>
          <a:ext cx="771524" cy="70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0.55208</cdr:x>
      <cdr:y>0.6153</cdr:y>
    </cdr:from>
    <cdr:to>
      <cdr:x>0.66319</cdr:x>
      <cdr:y>0.82816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43428" y="2643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0.7257</cdr:x>
      <cdr:y>0.6153</cdr:y>
    </cdr:from>
    <cdr:to>
      <cdr:x>0.83681</cdr:x>
      <cdr:y>0.82816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72188" y="26431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0.30382</cdr:x>
      <cdr:y>0.6811</cdr:y>
    </cdr:from>
    <cdr:to>
      <cdr:x>0.41493</cdr:x>
      <cdr:y>0.88385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0330" y="30718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0.44271</cdr:x>
      <cdr:y>0.69694</cdr:y>
    </cdr:from>
    <cdr:to>
      <cdr:x>0.5625</cdr:x>
      <cdr:y>0.91553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43338" y="314327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E8FCE-F047-46DB-A706-DC9F69ABD787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0CB68-4DAC-48C1-907C-94C2C298B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3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0CB68-4DAC-48C1-907C-94C2C298BF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864871-5CC2-4569-9268-657C5294C40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879EC1-F277-4F36-B068-EDA6B1F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2143116"/>
            <a:ext cx="7500990" cy="178595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государственной итоговой аттестации в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2014/2015 учебном году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1300" dirty="0" smtClean="0">
                <a:solidFill>
                  <a:srgbClr val="00B0F0"/>
                </a:solidFill>
              </a:rPr>
              <a:t/>
            </a:r>
            <a:br>
              <a:rPr lang="ru-RU" sz="1300" dirty="0" smtClean="0">
                <a:solidFill>
                  <a:srgbClr val="00B0F0"/>
                </a:solidFill>
              </a:rPr>
            </a:br>
            <a:endParaRPr lang="ru-RU" sz="1300" b="1" dirty="0" smtClean="0">
              <a:solidFill>
                <a:schemeClr val="accent1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i?id=530062723-1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1857356" cy="16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786188" y="6143625"/>
            <a:ext cx="19351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20 марта 2015 </a:t>
            </a: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г.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00232" y="500042"/>
            <a:ext cx="6786610" cy="107157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Иркутский филиал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федерального государственного бюджетного образовательного учреждения высшего профессионального образования «Московский государственный технический университет 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гражданской авиации» (МГТУ ГА)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42913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accent1"/>
                </a:solidFill>
                <a:latin typeface="Bookman Old Style" pitchFamily="18" charset="0"/>
              </a:rPr>
              <a:t>Докладчик: </a:t>
            </a:r>
          </a:p>
          <a:p>
            <a:r>
              <a:rPr lang="ru-RU" sz="1400" b="1" dirty="0" smtClean="0">
                <a:solidFill>
                  <a:schemeClr val="accent1"/>
                </a:solidFill>
                <a:latin typeface="Bookman Old Style" pitchFamily="18" charset="0"/>
              </a:rPr>
              <a:t>начальник УМУ Шушарин В.А.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4414" y="1285861"/>
          <a:ext cx="7472386" cy="44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Характеристика ВКР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367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643042" y="5643578"/>
            <a:ext cx="6858009" cy="6429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НИР </a:t>
            </a: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 данным отдела </a:t>
            </a:r>
            <a:r>
              <a:rPr lang="ru-RU" sz="1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РИиНР</a:t>
            </a: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ru-RU" sz="1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Ивко С.Ю.,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НИР «Подшипник», руководитель Ходацкий С.А.  (каф. АД)</a:t>
            </a:r>
            <a:endParaRPr lang="ru-RU" sz="1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6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7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928662" y="5715016"/>
            <a:ext cx="6858009" cy="6429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Акты реализации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в отдел </a:t>
            </a:r>
            <a:r>
              <a:rPr lang="ru-RU" sz="1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РИиНР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акты не представлены</a:t>
            </a:r>
            <a:endParaRPr 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15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получивших диплом с отличием,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рекомендованных  в аспирантуру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по специальностям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500166" y="5357826"/>
            <a:ext cx="3429024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 с отличием: 	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Логунова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М.С.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286248" y="5286388"/>
            <a:ext cx="3571900" cy="92869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Рекомендованы в аспирантуру: 	</a:t>
            </a: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Черепанов В.В. (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Каф. ЛА)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Логунова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М.С.  (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Каф. АЭС и ПНК)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85786" y="1214422"/>
          <a:ext cx="71438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аттестованных по итогам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итоговой государственной аттестации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707236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 успешно прошедших ИГА,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от числа принятых на 1 курс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14546" y="5500702"/>
            <a:ext cx="3429024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Набор: 66 чел.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23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160903 – 20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23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857752" y="5500702"/>
            <a:ext cx="3429024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Выпуск:  35 чел.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(отчислено 31 чел.)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16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160903 – 11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8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61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Предложения и замечания ГАК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283" y="1071546"/>
            <a:ext cx="871543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Обратить внимание на выполнение требований к дипломным проектам и дипломным работам в плане номенклатуры и объема предоставления материалов на защиту.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Обратить внимание на малое количество выпускных квалификационных работ с выполнением расчетов с использованием компьютерных систем.</a:t>
            </a:r>
          </a:p>
          <a:p>
            <a:pPr marL="228600" indent="-228600">
              <a:buAutoNum type="arabicPeriod"/>
            </a:pP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Активизировать работу по внедрению в процесс обучения современных компьютерных инженерных систем расчета и моделирования механических систем и процессов, процессов функционирования и эксплуатации объектов авиационной техники, документирования результатов моделирования и подготовки конструкторской документации.</a:t>
            </a:r>
          </a:p>
          <a:p>
            <a:pPr marL="228600" indent="-228600">
              <a:buAutoNum type="arabicPeriod"/>
            </a:pP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Уделять особое внимание изучению современных объектов и перспективных разработок авиационной техники отечественного и зарубежного производства. 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(предложения ГАК 2013/14 </a:t>
            </a:r>
            <a:r>
              <a:rPr lang="ru-RU" sz="1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года)</a:t>
            </a:r>
          </a:p>
          <a:p>
            <a:pPr marL="228600" indent="-228600">
              <a:buAutoNum type="arabicPeriod"/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160903</a:t>
            </a:r>
          </a:p>
          <a:p>
            <a:pPr marL="228600" indent="-228600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практику выполнения выпускных квалификационных работ, выполняемых по заказам авиапредприятий, и в рамках комплексных тем, направленных на развитие лабораторной базы кафедры.</a:t>
            </a:r>
          </a:p>
          <a:p>
            <a:pPr marL="228600" indent="-228600">
              <a:buFontTx/>
              <a:buAutoNum type="arabicPeriod"/>
            </a:pPr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Повысить требования при определении степени готовности и качества выполненных выпускных квалификационных работ на этапе предварительной экспертизы на кафедре.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(предложения ГАК 2013/14 </a:t>
            </a:r>
            <a:r>
              <a:rPr lang="ru-RU" sz="1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года)</a:t>
            </a:r>
          </a:p>
          <a:p>
            <a:pPr marL="228600" indent="-228600">
              <a:buAutoNum type="arabicPeriod"/>
            </a:pPr>
            <a:endPara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160905 </a:t>
            </a:r>
          </a:p>
          <a:p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сотрудничество с местными и иногородними авиапредприятиями (ЗАО «Авиакомпания «Ангара», служба ЭРТОС аэродрома Иркутск, 810 АРЗ г. Чита).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Увеличить количество выпускных квалификационных работ , выполняемых по темам, направленным на совершенствование процессов освоения и обслуживания авиационной и наземной техники на авиапредприятиях.</a:t>
            </a:r>
          </a:p>
          <a:p>
            <a:pPr algn="ctr"/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pPr algn="ctr"/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endParaRPr lang="ru-RU" sz="12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857388"/>
          </a:xfrm>
        </p:spPr>
        <p:txBody>
          <a:bodyPr anchor="t"/>
          <a:lstStyle/>
          <a:p>
            <a:pPr lvl="0"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Государственная итоговая аттестация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студентов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заочной формы обучения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28680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допущенных к ИГА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1357298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сдачи ИМЭС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375" cy="442915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u="sng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об итоговой государственной аттестации выпускников высших учебных заведений Российской Федерации, утвержденное приказом Минобразования России от 25.03.03 №1155.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Положения об итоговой государственной аттестации выпускников Иркутского филиала  МГТУ ГА специальностей 160903, 160905, 080507,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160901 (отсутствует)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конкурсе на лучшую ВКР студента.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внутривузовской проверке качества образовательного процесса.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Регламент, общие правила проведения защиты выпускной квалификационной работы и порядок оформления результатов защиты.</a:t>
            </a:r>
          </a:p>
          <a:p>
            <a:pPr>
              <a:buFont typeface="Wingdings" pitchFamily="2" charset="2"/>
              <a:buChar char="§"/>
            </a:pP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ректора  о составе и организации работы Государственных аттестационных комиссий.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директора об утверждении тем выпускных квалификационных работ и назначении руководителей.</a:t>
            </a:r>
          </a:p>
          <a:p>
            <a:pPr>
              <a:buFont typeface="Wingdings" pitchFamily="2" charset="2"/>
              <a:buChar char="§"/>
            </a:pP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выпускающих кафедр о допуске к защите ВКР (протоколы заседания кафедр).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Графики и расписания прохождения ГАК.</a:t>
            </a:r>
          </a:p>
          <a:p>
            <a:endParaRPr lang="ru-RU" sz="1200" b="1" dirty="0" smtClean="0">
              <a:solidFill>
                <a:schemeClr val="bg2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14362"/>
          </a:xfrm>
        </p:spPr>
        <p:txBody>
          <a:bodyPr anchor="t">
            <a:no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Обеспечение нормативными и локальными актами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071546"/>
          <a:ext cx="801528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57150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сдачи ИМЭС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2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500188"/>
          <a:ext cx="8001056" cy="385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допущенных к защите ВКР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214546" y="5500702"/>
            <a:ext cx="3429024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допущены к защите:  10 чел.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5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3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080507 – 2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1357298"/>
          <a:ext cx="764386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защиты ВКР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571612"/>
          <a:ext cx="801528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защиты ВКР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786" y="1285861"/>
          <a:ext cx="790101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Характеристика ВКР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786" y="1214422"/>
          <a:ext cx="794384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(данные отчетов ГАК)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286388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НИР </a:t>
            </a: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 данным отдела </a:t>
            </a:r>
            <a:r>
              <a:rPr lang="ru-RU" sz="1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РИиНР</a:t>
            </a: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Перепелов Д.В. </a:t>
            </a: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акте не учтен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НИР «Подшипник», руководитель Ходацкий С.А.  (каф. АД)</a:t>
            </a:r>
            <a:endParaRPr lang="ru-RU" sz="1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1214423"/>
          <a:ext cx="780097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42908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Качественные показатели ВКР </a:t>
            </a: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785918" y="5286388"/>
            <a:ext cx="6858009" cy="6429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Акты реализации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в отдел </a:t>
            </a:r>
            <a:r>
              <a:rPr lang="ru-RU" sz="1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РИиНР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акты не представлены</a:t>
            </a:r>
            <a:endParaRPr lang="ru-RU" sz="1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62" y="1357298"/>
          <a:ext cx="721523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получивших диплом с отличием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571612"/>
          <a:ext cx="728667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студентов, аттестованных по итогам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итоговой государственной аттестации 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5715016"/>
            <a:ext cx="6858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допущены к защите ВКР - 10 чел.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285860"/>
          <a:ext cx="707236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Количество студентов успешно прошедших ИГА,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от числа принятых на 1 курс соответствующего набора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786050" y="5357826"/>
            <a:ext cx="2143140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Набор: 160чел.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65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160903 – 34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39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080507 – 22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715008" y="5357826"/>
            <a:ext cx="3214710" cy="12144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Выпуск:  117чел.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(отчислено 43 чел.)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160901 – 49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160903 – 27чел.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160905 – 22 чел.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080507 – 19 чел.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857388"/>
          </a:xfrm>
        </p:spPr>
        <p:txBody>
          <a:bodyPr anchor="t"/>
          <a:lstStyle/>
          <a:p>
            <a:pPr lvl="0"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Государственная итоговая аттестация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студентов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очной формы обучения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572125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160901</a:t>
            </a:r>
          </a:p>
          <a:p>
            <a:pPr>
              <a:buNone/>
            </a:pPr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Следует обратить внимание, что в ряде выпускных квалификационных работ нечетко выделены результаты, полученные лично студентом, что требует отдельного выяснения непосредственно на защите.</a:t>
            </a: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Усилить работу по внедрению в процесс обучения современных компьютерных инженерных систем расчета и моделирования механических систем и процессов, процессов функционирования и эксплуатации объектов авиационной техники, документирования результатов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(предложения ГАК 2013/14 </a:t>
            </a:r>
            <a:r>
              <a:rPr lang="ru-RU" sz="1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года)</a:t>
            </a:r>
          </a:p>
          <a:p>
            <a:pPr>
              <a:buNone/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160903</a:t>
            </a:r>
          </a:p>
          <a:p>
            <a:pPr>
              <a:buNone/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Продолжить практику выполнения ВКР, выполняемых по заказам авиапредприятий, и в рамках комплексных тем, направленных на развитие лабораторной базы кафедры.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(предложения ГАК 2013/14 </a:t>
            </a:r>
            <a:r>
              <a:rPr lang="ru-RU" sz="1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года)</a:t>
            </a:r>
            <a:endPara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Повысить требования при определении степени готовности и качества выполненных ВКР на этапе предварительной экспертизы на кафедре.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(предложения ГАК 2013/14 </a:t>
            </a:r>
            <a:r>
              <a:rPr lang="ru-RU" sz="1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года)</a:t>
            </a:r>
            <a:endPara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качество и насыщенность информационного обеспечения государственного экзамена методическими материалами (плакатами, переработать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альбом-схем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дисциплине Конкретная авиационная техника), образцами и макетами авиационного оборудования по выносимым на экзамен вопросам, скорректировать практические вопросы с учетом модернизации лабораторной базы кафедры.</a:t>
            </a:r>
          </a:p>
          <a:p>
            <a:pPr>
              <a:buNone/>
            </a:pPr>
            <a:endParaRPr lang="ru-RU" sz="1200" dirty="0" smtClean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00066"/>
          </a:xfrm>
        </p:spPr>
        <p:txBody>
          <a:bodyPr anchor="t">
            <a:no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Предложения и замечания ГАК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572125"/>
          </a:xfrm>
        </p:spPr>
        <p:txBody>
          <a:bodyPr/>
          <a:lstStyle/>
          <a:p>
            <a:pPr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160905</a:t>
            </a: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Выпускающей кафедре продолжить активную работу по выполнению комплексных ВКР и ВКР в интересах и по заявкам авиапредприятий.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(предложения ГАК 2014 г.)</a:t>
            </a:r>
            <a:endPara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Расширить тематику ВКР, направленных на перспективные разработки и эффективное освоение новой авиационной техники.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(предложения ГАК 2014 г.)</a:t>
            </a:r>
            <a:endParaRPr lang="ru-RU" sz="1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выполнении ВКР шире использовать нормативные отраслевые документы и рекомендации ИКАО.</a:t>
            </a: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Увеличить количество внедряемых ВКР и ВКР, проводимых в области фундаментальных и поисковых научных исследований.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(решение ученого совета 2014 г.)</a:t>
            </a:r>
            <a:endPara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специальность  080507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Недостатки.</a:t>
            </a: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Недостаточно тем ВКР, выполняемых по заявкам авиапредприятий.</a:t>
            </a:r>
            <a:r>
              <a:rPr lang="ru-RU" sz="1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(предложения ГАК 2014 г.)</a:t>
            </a:r>
            <a:endParaRPr lang="ru-RU" sz="1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Отсутствуют ДР выполненные в области фундаментальных и поисковых научных исследований.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(решение ученого совета 2014 г.)</a:t>
            </a:r>
            <a:endPara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Отдельные студенты продемонстрировали недостаточное умение рассчитывать отведенное на ответ время и небольшое количество примеров из практики, слабое владение терминологическим аппаратом и недостаточными умениями и навыками публичного выступления.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Рекомендации.</a:t>
            </a:r>
          </a:p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Повышать качество учебной работы профессорско-преподавательского состава кафедры Экономики авиапредприятий, путем усовершенствования аудиторных занятий, обзорных лекций и консультаций, проводимых перед итоговым экзаменом</a:t>
            </a:r>
          </a:p>
          <a:p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Организовать работу на кафедре по налаживанию контактов с авиапредприятиями для четкого представления студентами, не работающими в отрасли гражданской авиации, о функционировании как отдельных подразделений авиапредприятия, так и авиапредприятия в целом, а так же сбора данных, необходимых для детальных расчетов по экономическому </a:t>
            </a:r>
            <a:r>
              <a:rPr lang="ru-RU" sz="1200" b="1" i="1" dirty="0" smtClean="0">
                <a:solidFill>
                  <a:srgbClr val="0070C0"/>
                </a:solidFill>
                <a:latin typeface="Bookman Old Style" pitchFamily="18" charset="0"/>
              </a:rPr>
              <a:t>анализу решений по тематике ВКР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(предложения ГАК 2014 г.)</a:t>
            </a:r>
            <a:endParaRPr lang="ru-RU" sz="1200" b="1" i="1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00066"/>
          </a:xfrm>
        </p:spPr>
        <p:txBody>
          <a:bodyPr anchor="t">
            <a:norm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Предложения и замечания ГАК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5721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/>
              <a:t>	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Заслушав и обсудив доклад начальника учебно-методического управления филиала Шушарина В.А.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«Итоги работы государственной аттестационной комиссии в 2014/2015 учебном году», </a:t>
            </a:r>
          </a:p>
          <a:p>
            <a:pPr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ученый совет постановляет: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1.	Государственная итоговая аттестация студентов выпускного курса проведена в соответствии с нормативными документами и локальными актами. Результаты сдачи государственного экзамена и защиты выпускных квалификационных работ, соответствие уровня подготовки выпускников квалификационным требованиям ГОС признать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удовлетворительными.</a:t>
            </a:r>
          </a:p>
          <a:p>
            <a:pPr lvl="0">
              <a:buFont typeface="+mj-lt"/>
              <a:buAutoNum type="arabicPeriod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2.	На заседаниях ученых советов факультетов, кафедр рассмотреть недостатки и рекомендации ГАК, спланировать мероприятия по совершенствованию основных образовательных программ, организации итоговой аттестации выпускников. </a:t>
            </a:r>
          </a:p>
          <a:p>
            <a:pPr lvl="0">
              <a:buNone/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Срок </a:t>
            </a:r>
            <a:r>
              <a:rPr lang="ru-RU" sz="1200" i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исполнения : 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30 апреля 2015 г.</a:t>
            </a:r>
          </a:p>
          <a:p>
            <a:pPr lvl="0">
              <a:buNone/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Ответственные: деканы факультетов, заведующие кафедрами.</a:t>
            </a:r>
          </a:p>
          <a:p>
            <a:pPr lvl="0">
              <a:buNone/>
            </a:pPr>
            <a:endParaRPr lang="ru-RU" sz="1200" i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3. 	Разработать положения об государственной итоговой аттестации, программы государственных экзаменов, фонды оценочных средств и критерии оценки выпускных квалификационных работ по направлениям подготовки и специальностям филиала. </a:t>
            </a:r>
          </a:p>
          <a:p>
            <a:pPr lvl="0">
              <a:buNone/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Срок исполнения : 31 мая 2015 г.</a:t>
            </a:r>
          </a:p>
          <a:p>
            <a:pPr lvl="0">
              <a:buNone/>
            </a:pP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		 Ответственные: заведующие выпускающими кафедрами.</a:t>
            </a:r>
          </a:p>
          <a:p>
            <a:pPr algn="just">
              <a:buNone/>
            </a:pPr>
            <a:endParaRPr lang="ru-RU" sz="1200" b="1" dirty="0" smtClean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428628"/>
          </a:xfrm>
        </p:spPr>
        <p:txBody>
          <a:bodyPr anchor="t">
            <a:no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Проект решения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313" y="1000108"/>
            <a:ext cx="87153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допущенных к ИГА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сдачи ИМЭС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46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сдачи ИМЭС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500188"/>
          <a:ext cx="7972452" cy="435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Численность студентов, допущенных к защите ВКР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97245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Результаты защиты ВКР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072494" cy="42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Качество защиты ВКР 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2739</TotalTime>
  <Words>1202</Words>
  <Application>Microsoft Office PowerPoint</Application>
  <PresentationFormat>Экран (4:3)</PresentationFormat>
  <Paragraphs>233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Открытая</vt:lpstr>
      <vt:lpstr>Итоги государственной итоговой аттестации в 2014/2015 учебном году     </vt:lpstr>
      <vt:lpstr>Обеспечение нормативными и локальными актами  </vt:lpstr>
      <vt:lpstr>Государственная итоговая аттестация  студентов  очной формы обучения</vt:lpstr>
      <vt:lpstr>Численность студентов, допущенных к ИГА   </vt:lpstr>
      <vt:lpstr>Результаты сдачи ИМЭС   </vt:lpstr>
      <vt:lpstr>Качество сдачи ИМЭС   </vt:lpstr>
      <vt:lpstr>Численность студентов, допущенных к защите ВКР  </vt:lpstr>
      <vt:lpstr>Результаты защиты ВКР    </vt:lpstr>
      <vt:lpstr>Качество защиты ВКР   </vt:lpstr>
      <vt:lpstr>Характеристика ВКР</vt:lpstr>
      <vt:lpstr>Качественные показатели ВКР </vt:lpstr>
      <vt:lpstr>Качественные показатели ВКР </vt:lpstr>
      <vt:lpstr>Количество студентов, получивших диплом с отличием,  рекомендованных  в аспирантуру  по специальностям</vt:lpstr>
      <vt:lpstr>Количество студентов, аттестованных по итогам  итоговой государственной аттестации  </vt:lpstr>
      <vt:lpstr>Количество студентов успешно прошедших ИГА,  от числа принятых на 1 курс</vt:lpstr>
      <vt:lpstr>Предложения и замечания ГАК  </vt:lpstr>
      <vt:lpstr>Государственная итоговая аттестация  студентов  заочной формы обучения</vt:lpstr>
      <vt:lpstr>Численность студентов, допущенных к ИГА</vt:lpstr>
      <vt:lpstr>Результаты сдачи ИМЭС</vt:lpstr>
      <vt:lpstr> Качество сдачи ИМЭС </vt:lpstr>
      <vt:lpstr>Численность студентов,  допущенных к защите ВКР</vt:lpstr>
      <vt:lpstr>Результаты защиты ВКР </vt:lpstr>
      <vt:lpstr>Качество защиты ВКР  </vt:lpstr>
      <vt:lpstr>Характеристика ВКР </vt:lpstr>
      <vt:lpstr>Качественные показатели ВКР (данные отчетов ГАК)</vt:lpstr>
      <vt:lpstr> Качественные показатели ВКР </vt:lpstr>
      <vt:lpstr>Количество студентов, получивших диплом с отличием</vt:lpstr>
      <vt:lpstr>Количество студентов, аттестованных по итогам  итоговой государственной аттестации </vt:lpstr>
      <vt:lpstr>Количество студентов успешно прошедших ИГА,  от числа принятых на 1 курс соответствующего набора</vt:lpstr>
      <vt:lpstr>Предложения и замечания ГАК </vt:lpstr>
      <vt:lpstr>Предложения и замечания ГАК </vt:lpstr>
      <vt:lpstr>Проект решения</vt:lpstr>
    </vt:vector>
  </TitlesOfParts>
  <Company>ФГБОУ ИФ МГТУ ГА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итоговой государственной аттестации выпускников ИФ МГТУ ГА ЗФО  в 2012/2013 учебном году</dc:title>
  <dc:creator>Лена</dc:creator>
  <cp:lastModifiedBy>User</cp:lastModifiedBy>
  <cp:revision>296</cp:revision>
  <dcterms:created xsi:type="dcterms:W3CDTF">2013-03-04T07:58:25Z</dcterms:created>
  <dcterms:modified xsi:type="dcterms:W3CDTF">2019-05-21T06:52:23Z</dcterms:modified>
</cp:coreProperties>
</file>