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4.xml" ContentType="application/vnd.openxmlformats-officedocument.drawingml.chartshapes+xml"/>
  <Override PartName="/ppt/charts/chart12.xml" ContentType="application/vnd.openxmlformats-officedocument.drawingml.chart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6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7.xml" ContentType="application/vnd.openxmlformats-officedocument.drawingml.chartshapes+xml"/>
  <Override PartName="/ppt/charts/chart19.xml" ContentType="application/vnd.openxmlformats-officedocument.drawingml.chart+xml"/>
  <Override PartName="/ppt/drawings/drawing8.xml" ContentType="application/vnd.openxmlformats-officedocument.drawingml.chartshapes+xml"/>
  <Override PartName="/ppt/charts/chart20.xml" ContentType="application/vnd.openxmlformats-officedocument.drawingml.chart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drawings/drawing10.xml" ContentType="application/vnd.openxmlformats-officedocument.drawingml.chartshapes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drawings/drawing11.xml" ContentType="application/vnd.openxmlformats-officedocument.drawingml.chartshapes+xml"/>
  <Override PartName="/ppt/charts/chart24.xml" ContentType="application/vnd.openxmlformats-officedocument.drawingml.chart+xml"/>
  <Override PartName="/ppt/drawings/drawing1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drawings/drawing13.xml" ContentType="application/vnd.openxmlformats-officedocument.drawingml.chartshapes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drawings/drawing14.xml" ContentType="application/vnd.openxmlformats-officedocument.drawingml.chartshapes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drawings/drawing15.xml" ContentType="application/vnd.openxmlformats-officedocument.drawingml.chartshapes+xml"/>
  <Override PartName="/ppt/charts/chart35.xml" ContentType="application/vnd.openxmlformats-officedocument.drawingml.chart+xml"/>
  <Override PartName="/ppt/drawings/drawing1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47"/>
  </p:notesMasterIdLst>
  <p:sldIdLst>
    <p:sldId id="256" r:id="rId2"/>
    <p:sldId id="291" r:id="rId3"/>
    <p:sldId id="308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10" r:id="rId17"/>
    <p:sldId id="294" r:id="rId18"/>
    <p:sldId id="257" r:id="rId19"/>
    <p:sldId id="258" r:id="rId20"/>
    <p:sldId id="285" r:id="rId21"/>
    <p:sldId id="259" r:id="rId22"/>
    <p:sldId id="260" r:id="rId23"/>
    <p:sldId id="286" r:id="rId24"/>
    <p:sldId id="261" r:id="rId25"/>
    <p:sldId id="265" r:id="rId26"/>
    <p:sldId id="278" r:id="rId27"/>
    <p:sldId id="311" r:id="rId28"/>
    <p:sldId id="292" r:id="rId29"/>
    <p:sldId id="293" r:id="rId30"/>
    <p:sldId id="272" r:id="rId31"/>
    <p:sldId id="288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20" r:id="rId40"/>
    <p:sldId id="321" r:id="rId41"/>
    <p:sldId id="322" r:id="rId42"/>
    <p:sldId id="323" r:id="rId43"/>
    <p:sldId id="324" r:id="rId44"/>
    <p:sldId id="325" r:id="rId45"/>
    <p:sldId id="309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6" autoAdjust="0"/>
    <p:restoredTop sz="86377" autoAdjust="0"/>
  </p:normalViewPr>
  <p:slideViewPr>
    <p:cSldViewPr>
      <p:cViewPr>
        <p:scale>
          <a:sx n="85" d="100"/>
          <a:sy n="85" d="100"/>
        </p:scale>
        <p:origin x="-14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352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notesViewPr>
    <p:cSldViewPr>
      <p:cViewPr varScale="1">
        <p:scale>
          <a:sx n="69" d="100"/>
          <a:sy n="69" d="100"/>
        </p:scale>
        <p:origin x="-32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34.xlsx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_Worksheet35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9.2592592592594079E-3"/>
                  <c:y val="-3.8212086968818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64197530864499E-3"/>
                  <c:y val="-5.4588695669741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уч.год</c:v>
                </c:pt>
                <c:pt idx="1">
                  <c:v>2014/15 уч. год</c:v>
                </c:pt>
                <c:pt idx="2">
                  <c:v>2015/16 уч. год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17</c:v>
                </c:pt>
                <c:pt idx="1">
                  <c:v>16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5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Lbls>
            <c:dLbl>
              <c:idx val="0"/>
              <c:layout>
                <c:manualLayout>
                  <c:x val="-3.0864197530864499E-3"/>
                  <c:y val="-1.6376608700922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6400391319279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уч.год</c:v>
                </c:pt>
                <c:pt idx="1">
                  <c:v>2014/15 уч. год</c:v>
                </c:pt>
                <c:pt idx="2">
                  <c:v>2015/16 уч. год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1">
                  <c:v>11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уч.год</c:v>
                </c:pt>
                <c:pt idx="1">
                  <c:v>2014/15 уч. год</c:v>
                </c:pt>
                <c:pt idx="2">
                  <c:v>2015/16 уч. год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18</c:v>
                </c:pt>
                <c:pt idx="1">
                  <c:v>8</c:v>
                </c:pt>
                <c:pt idx="2">
                  <c:v>26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6975308641975419E-2"/>
                  <c:y val="-2.729434783487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78E-2"/>
                  <c:y val="-2.729434783487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уч.год</c:v>
                </c:pt>
                <c:pt idx="1">
                  <c:v>2014/15 уч. год</c:v>
                </c:pt>
                <c:pt idx="2">
                  <c:v>2015/16 уч. год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35</c:v>
                </c:pt>
                <c:pt idx="1">
                  <c:v>35</c:v>
                </c:pt>
                <c:pt idx="2">
                  <c:v>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4567808"/>
        <c:axId val="65221120"/>
        <c:axId val="0"/>
      </c:bar3DChart>
      <c:catAx>
        <c:axId val="14456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5221120"/>
        <c:crosses val="autoZero"/>
        <c:auto val="1"/>
        <c:lblAlgn val="ctr"/>
        <c:lblOffset val="100"/>
        <c:noMultiLvlLbl val="0"/>
      </c:catAx>
      <c:valAx>
        <c:axId val="6522112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baseline="0" dirty="0" smtClean="0"/>
                  <a:t>Количество, чел.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3.359227665986201E-2"/>
              <c:y val="0.307980626603709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4567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27857976086322"/>
          <c:y val="5.0450864357347414E-2"/>
          <c:w val="0.74481408573928254"/>
          <c:h val="0.673981533921258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имеют  диплом с отличием</c:v>
                </c:pt>
                <c:pt idx="1">
                  <c:v>рекомендованных в аспирантуру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имеют  диплом с отличием</c:v>
                </c:pt>
                <c:pt idx="1">
                  <c:v>рекомендованных в аспирантуру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имеют  диплом с отличием</c:v>
                </c:pt>
                <c:pt idx="1">
                  <c:v>рекомендованных в аспирантуру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имеют  диплом с отличием</c:v>
                </c:pt>
                <c:pt idx="1">
                  <c:v>рекомендованных в аспирантуру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7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98080"/>
        <c:axId val="65265664"/>
        <c:axId val="0"/>
      </c:bar3DChart>
      <c:catAx>
        <c:axId val="299980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5265664"/>
        <c:crosses val="autoZero"/>
        <c:auto val="1"/>
        <c:lblAlgn val="ctr"/>
        <c:lblOffset val="100"/>
        <c:noMultiLvlLbl val="0"/>
      </c:catAx>
      <c:valAx>
        <c:axId val="65265664"/>
        <c:scaling>
          <c:orientation val="minMax"/>
          <c:max val="1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Численность, чел.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999808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94886750267306"/>
          <c:y val="0.16555439681961981"/>
          <c:w val="0.77874708369787404"/>
          <c:h val="0.639360548851995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6.1728395061728392E-3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2014-2015 учебный год</c:v>
                </c:pt>
                <c:pt idx="1">
                  <c:v>2015-2016 учебный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3.086419753086443E-3"/>
                  <c:y val="-1.3468131297577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283E-3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2014-2015 учебный год</c:v>
                </c:pt>
                <c:pt idx="1">
                  <c:v>2015-2016 учебный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46E-3"/>
                  <c:y val="5.16279073384535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2014-2015 учебный год</c:v>
                </c:pt>
                <c:pt idx="1">
                  <c:v>2015-2016 учебный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-1.5432098765432146E-3"/>
                  <c:y val="4.9382370415994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2014-2015 учебный год</c:v>
                </c:pt>
                <c:pt idx="1">
                  <c:v>2015-2016 учебный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997568"/>
        <c:axId val="65267968"/>
      </c:barChart>
      <c:catAx>
        <c:axId val="299975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5267968"/>
        <c:crosses val="autoZero"/>
        <c:auto val="1"/>
        <c:lblAlgn val="ctr"/>
        <c:lblOffset val="100"/>
        <c:noMultiLvlLbl val="0"/>
      </c:catAx>
      <c:valAx>
        <c:axId val="65267968"/>
        <c:scaling>
          <c:orientation val="minMax"/>
          <c:max val="100"/>
          <c:min val="5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 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99975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154E-3"/>
                  <c:y val="-7.54200445541190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2014-2015 учебный год</c:v>
                </c:pt>
                <c:pt idx="1">
                  <c:v>2015-2016 учебный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63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5.117809297657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641E-3"/>
                  <c:y val="-2.4626749269096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2014-2015 учебный год</c:v>
                </c:pt>
                <c:pt idx="1">
                  <c:v>2015-2016 учебный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55</c:v>
                </c:pt>
                <c:pt idx="1">
                  <c:v>56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9.2592592592593819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658E-3"/>
                  <c:y val="3.5401327024833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2014-2015 учебный год</c:v>
                </c:pt>
                <c:pt idx="1">
                  <c:v>2015-2016 учебный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35</c:v>
                </c:pt>
                <c:pt idx="1">
                  <c:v>69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2014-2015 учебный год</c:v>
                </c:pt>
                <c:pt idx="1">
                  <c:v>2015-2016 учебный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53</c:v>
                </c:pt>
                <c:pt idx="1">
                  <c:v>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16000"/>
        <c:axId val="65270272"/>
      </c:barChart>
      <c:catAx>
        <c:axId val="332160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5270272"/>
        <c:crosses val="autoZero"/>
        <c:auto val="1"/>
        <c:lblAlgn val="ctr"/>
        <c:lblOffset val="100"/>
        <c:noMultiLvlLbl val="0"/>
      </c:catAx>
      <c:valAx>
        <c:axId val="65270272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2160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2013/2014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4"/>
              <c:layout>
                <c:manualLayout>
                  <c:x val="1.4989640623956199E-3"/>
                  <c:y val="-1.7527263865958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59</c:v>
                </c:pt>
                <c:pt idx="1">
                  <c:v>43</c:v>
                </c:pt>
                <c:pt idx="2">
                  <c:v>28</c:v>
                </c:pt>
                <c:pt idx="3">
                  <c:v>23</c:v>
                </c:pt>
                <c:pt idx="4">
                  <c:v>153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2014/2015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4968921871869115E-3"/>
                  <c:y val="-1.0015579351976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948203119781353E-3"/>
                  <c:y val="-5.0077896759881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906765615606E-2"/>
                  <c:y val="2.5038948379940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54</c:v>
                </c:pt>
                <c:pt idx="1">
                  <c:v>24</c:v>
                </c:pt>
                <c:pt idx="2">
                  <c:v>25</c:v>
                </c:pt>
                <c:pt idx="3">
                  <c:v>21</c:v>
                </c:pt>
                <c:pt idx="4">
                  <c:v>124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2015/2016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48</c:v>
                </c:pt>
                <c:pt idx="1">
                  <c:v>28</c:v>
                </c:pt>
                <c:pt idx="2">
                  <c:v>34</c:v>
                </c:pt>
                <c:pt idx="3">
                  <c:v>15</c:v>
                </c:pt>
                <c:pt idx="4">
                  <c:v>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624000"/>
        <c:axId val="111722496"/>
        <c:axId val="0"/>
      </c:bar3DChart>
      <c:catAx>
        <c:axId val="1146240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1722496"/>
        <c:crosses val="autoZero"/>
        <c:auto val="1"/>
        <c:lblAlgn val="ctr"/>
        <c:lblOffset val="100"/>
        <c:noMultiLvlLbl val="0"/>
      </c:catAx>
      <c:valAx>
        <c:axId val="1117224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Количество,</a:t>
                </a:r>
                <a:r>
                  <a:rPr lang="ru-RU" baseline="0" dirty="0" smtClean="0"/>
                  <a:t> чел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46240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2013/14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4"/>
              <c:layout>
                <c:manualLayout>
                  <c:x val="-1.5094233976209456E-2"/>
                  <c:y val="8.7431082047989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4.24</c:v>
                </c:pt>
                <c:pt idx="1">
                  <c:v>4</c:v>
                </c:pt>
                <c:pt idx="2">
                  <c:v>3.65</c:v>
                </c:pt>
                <c:pt idx="3">
                  <c:v>4</c:v>
                </c:pt>
                <c:pt idx="4" formatCode="0.00">
                  <c:v>3.9699999999999998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2014/15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1"/>
              <c:layout>
                <c:manualLayout>
                  <c:x val="7.71604938271614E-3"/>
                  <c:y val="-1.7527263865958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9.7950089456116367E-3"/>
                  <c:y val="-5.8700448262141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4.0999999999999996</c:v>
                </c:pt>
                <c:pt idx="1">
                  <c:v>3.63</c:v>
                </c:pt>
                <c:pt idx="2">
                  <c:v>3.92</c:v>
                </c:pt>
                <c:pt idx="3">
                  <c:v>4.2</c:v>
                </c:pt>
                <c:pt idx="4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2015/16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1.0802469135802585E-2"/>
                  <c:y val="-2.5038948379940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1.5023369027964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585E-2"/>
                  <c:y val="-5.00798683306197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2.9143694015996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>
                  <c:v>4.08</c:v>
                </c:pt>
                <c:pt idx="1">
                  <c:v>3.9299999999999997</c:v>
                </c:pt>
                <c:pt idx="2">
                  <c:v>3.9699999999999998</c:v>
                </c:pt>
                <c:pt idx="3">
                  <c:v>4.5</c:v>
                </c:pt>
                <c:pt idx="4" formatCode="0.00">
                  <c:v>4.0599999999999996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736128"/>
        <c:axId val="111724800"/>
        <c:axId val="0"/>
      </c:bar3DChart>
      <c:catAx>
        <c:axId val="114736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11724800"/>
        <c:crosses val="autoZero"/>
        <c:auto val="1"/>
        <c:lblAlgn val="ctr"/>
        <c:lblOffset val="100"/>
        <c:noMultiLvlLbl val="0"/>
      </c:catAx>
      <c:valAx>
        <c:axId val="111724800"/>
        <c:scaling>
          <c:orientation val="minMax"/>
          <c:max val="5"/>
          <c:min val="3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Средний</a:t>
                </a:r>
                <a:r>
                  <a:rPr lang="ru-RU" baseline="0" dirty="0" smtClean="0"/>
                  <a:t> балл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2.2051254009915616E-2"/>
              <c:y val="0.36435671087183558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crossAx val="1147361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2.8602575811344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78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79.7</c:v>
                </c:pt>
                <c:pt idx="1">
                  <c:v>76</c:v>
                </c:pt>
                <c:pt idx="2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7.7160493827161825E-3"/>
                  <c:y val="-3.2753217401845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3.2753217401845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65.099999999999994</c:v>
                </c:pt>
                <c:pt idx="1">
                  <c:v>41.6</c:v>
                </c:pt>
                <c:pt idx="2">
                  <c:v>57.2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7.7160493827161235E-3"/>
                  <c:y val="-1.4628258259098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78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50</c:v>
                </c:pt>
                <c:pt idx="1">
                  <c:v>60</c:v>
                </c:pt>
                <c:pt idx="2">
                  <c:v>67.599999999999994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9.2592592592593698E-3"/>
                  <c:y val="-2.642624146585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2.642624146585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82.6</c:v>
                </c:pt>
                <c:pt idx="1">
                  <c:v>81</c:v>
                </c:pt>
                <c:pt idx="2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1604938271605135E-2"/>
                  <c:y val="-1.681669911463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061728395061731E-2"/>
                  <c:y val="-2.642624146585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691358024691412E-2"/>
                  <c:y val="-1.2011927939025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Лист1!$B$6:$D$6</c:f>
              <c:numCache>
                <c:formatCode>0.0</c:formatCode>
                <c:ptCount val="3"/>
                <c:pt idx="0">
                  <c:v>69.349999999999994</c:v>
                </c:pt>
                <c:pt idx="1">
                  <c:v>64.649999999999991</c:v>
                </c:pt>
                <c:pt idx="2" formatCode="General">
                  <c:v>68.8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187072"/>
        <c:axId val="111727104"/>
        <c:axId val="0"/>
      </c:bar3DChart>
      <c:catAx>
        <c:axId val="291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1727104"/>
        <c:crosses val="autoZero"/>
        <c:auto val="1"/>
        <c:lblAlgn val="ctr"/>
        <c:lblOffset val="100"/>
        <c:noMultiLvlLbl val="0"/>
      </c:catAx>
      <c:valAx>
        <c:axId val="111727104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 человек сдавших на 4 и 5  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9187072"/>
        <c:crosses val="autoZero"/>
        <c:crossBetween val="between"/>
        <c:majorUnit val="10"/>
        <c:min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2013/2014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58</c:v>
                </c:pt>
                <c:pt idx="1">
                  <c:v>42</c:v>
                </c:pt>
                <c:pt idx="2">
                  <c:v>27</c:v>
                </c:pt>
                <c:pt idx="3">
                  <c:v>23</c:v>
                </c:pt>
                <c:pt idx="4">
                  <c:v>150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2014/2015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4"/>
              <c:layout>
                <c:manualLayout>
                  <c:x val="6.1728395061728392E-3"/>
                  <c:y val="2.735031838354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49</c:v>
                </c:pt>
                <c:pt idx="1">
                  <c:v>27</c:v>
                </c:pt>
                <c:pt idx="2">
                  <c:v>22</c:v>
                </c:pt>
                <c:pt idx="3">
                  <c:v>19</c:v>
                </c:pt>
                <c:pt idx="4">
                  <c:v>117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2015/2016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4"/>
              <c:layout>
                <c:manualLayout>
                  <c:x val="1.4285614298912555E-2"/>
                  <c:y val="-2.6337359804108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80507</c:v>
                </c:pt>
                <c:pt idx="4">
                  <c:v>Филиал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51</c:v>
                </c:pt>
                <c:pt idx="1">
                  <c:v>28</c:v>
                </c:pt>
                <c:pt idx="2">
                  <c:v>37</c:v>
                </c:pt>
                <c:pt idx="3">
                  <c:v>15</c:v>
                </c:pt>
                <c:pt idx="4">
                  <c:v>131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187584"/>
        <c:axId val="111729408"/>
        <c:axId val="0"/>
      </c:bar3DChart>
      <c:catAx>
        <c:axId val="291875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11729408"/>
        <c:crosses val="autoZero"/>
        <c:auto val="1"/>
        <c:lblAlgn val="ctr"/>
        <c:lblOffset val="100"/>
        <c:noMultiLvlLbl val="0"/>
      </c:catAx>
      <c:valAx>
        <c:axId val="1117294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</a:t>
                </a:r>
                <a:r>
                  <a:rPr lang="ru-RU" baseline="0" dirty="0" smtClean="0"/>
                  <a:t>ство, чел.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91875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2013/14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4.3099999999999996</c:v>
                </c:pt>
                <c:pt idx="1">
                  <c:v>4.1099999999999985</c:v>
                </c:pt>
                <c:pt idx="2">
                  <c:v>4</c:v>
                </c:pt>
                <c:pt idx="3">
                  <c:v>4.5</c:v>
                </c:pt>
                <c:pt idx="4">
                  <c:v>4.2300000000000004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2014/15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4"/>
              <c:layout>
                <c:manualLayout>
                  <c:x val="-8.8888266748789746E-3"/>
                  <c:y val="-7.6189942927533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4.5</c:v>
                </c:pt>
                <c:pt idx="1">
                  <c:v>4.0999999999999996</c:v>
                </c:pt>
                <c:pt idx="2">
                  <c:v>4.0999999999999996</c:v>
                </c:pt>
                <c:pt idx="3">
                  <c:v>4.5999999999999996</c:v>
                </c:pt>
                <c:pt idx="4">
                  <c:v>4.3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2015/16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4"/>
              <c:layout>
                <c:manualLayout>
                  <c:x val="2.6583406878142552E-2"/>
                  <c:y val="-1.292920243618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160901</c:v>
                </c:pt>
                <c:pt idx="1">
                  <c:v>160903</c:v>
                </c:pt>
                <c:pt idx="2">
                  <c:v>160905</c:v>
                </c:pt>
                <c:pt idx="3">
                  <c:v>080507</c:v>
                </c:pt>
                <c:pt idx="4">
                  <c:v>Филиал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 formatCode="General">
                  <c:v>4.0999999999999996</c:v>
                </c:pt>
                <c:pt idx="1">
                  <c:v>3.9299999999999997</c:v>
                </c:pt>
                <c:pt idx="2">
                  <c:v>4.03</c:v>
                </c:pt>
                <c:pt idx="3" formatCode="General">
                  <c:v>4.5</c:v>
                </c:pt>
                <c:pt idx="4" formatCode="General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186560"/>
        <c:axId val="59745408"/>
        <c:axId val="0"/>
      </c:bar3DChart>
      <c:catAx>
        <c:axId val="29186560"/>
        <c:scaling>
          <c:orientation val="minMax"/>
        </c:scaling>
        <c:delete val="0"/>
        <c:axPos val="b"/>
        <c:majorTickMark val="none"/>
        <c:minorTickMark val="none"/>
        <c:tickLblPos val="nextTo"/>
        <c:crossAx val="59745408"/>
        <c:crosses val="autoZero"/>
        <c:auto val="1"/>
        <c:lblAlgn val="ctr"/>
        <c:lblOffset val="100"/>
        <c:noMultiLvlLbl val="0"/>
      </c:catAx>
      <c:valAx>
        <c:axId val="59745408"/>
        <c:scaling>
          <c:orientation val="minMax"/>
          <c:min val="2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Средний</a:t>
                </a:r>
                <a:r>
                  <a:rPr lang="ru-RU" baseline="0" dirty="0" smtClean="0"/>
                  <a:t> балл</a:t>
                </a:r>
                <a:endParaRPr lang="ru-RU" dirty="0"/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291865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7.7160493827161235E-3"/>
                  <c:y val="-1.17858766967086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82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86.2</c:v>
                </c:pt>
                <c:pt idx="1">
                  <c:v>91.8</c:v>
                </c:pt>
                <c:pt idx="2">
                  <c:v>80.400000000000006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2345679012345723E-2"/>
                  <c:y val="-3.2753217115881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1.1131746825635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79.099999999999994</c:v>
                </c:pt>
                <c:pt idx="1">
                  <c:v>74.099999999999994</c:v>
                </c:pt>
                <c:pt idx="2">
                  <c:v>60.7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9.2592592592593698E-3"/>
                  <c:y val="-2.1835415022514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160493827161235E-3"/>
                  <c:y val="-2.66401861981246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74.8</c:v>
                </c:pt>
                <c:pt idx="1">
                  <c:v>77.3</c:v>
                </c:pt>
                <c:pt idx="2">
                  <c:v>67.599999999999994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3.0864197530864421E-3"/>
                  <c:y val="-1.4414313526830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98E-3"/>
                  <c:y val="-2.642624146585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91.3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7.7160493827161235E-3"/>
                  <c:y val="-2.4023855878051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9006E-2"/>
                  <c:y val="-1.4414313526830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Лист1!$B$6:$D$6</c:f>
              <c:numCache>
                <c:formatCode>General</c:formatCode>
                <c:ptCount val="3"/>
                <c:pt idx="0">
                  <c:v>82.9</c:v>
                </c:pt>
                <c:pt idx="1">
                  <c:v>85.8</c:v>
                </c:pt>
                <c:pt idx="2">
                  <c:v>74.8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734080"/>
        <c:axId val="59747712"/>
        <c:axId val="0"/>
      </c:bar3DChart>
      <c:catAx>
        <c:axId val="11473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9747712"/>
        <c:crosses val="autoZero"/>
        <c:auto val="1"/>
        <c:lblAlgn val="ctr"/>
        <c:lblOffset val="100"/>
        <c:noMultiLvlLbl val="0"/>
      </c:catAx>
      <c:valAx>
        <c:axId val="59747712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Количество человек сдавших на 4 и 5  , %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4734080"/>
        <c:crosses val="autoZero"/>
        <c:crossBetween val="between"/>
        <c:majorUnit val="10"/>
        <c:min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7.7160493827161235E-3"/>
                  <c:y val="-1.2519476658273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</c:v>
                </c:pt>
                <c:pt idx="1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2345679012345723E-2"/>
                  <c:y val="-5.00779066330947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</c:v>
                </c:pt>
                <c:pt idx="1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1"/>
              <c:layout>
                <c:manualLayout>
                  <c:x val="3.0864197530864421E-3"/>
                  <c:y val="-7.51168599496427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6</c:v>
                </c:pt>
                <c:pt idx="1">
                  <c:v>31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7.7160493827161235E-3"/>
                  <c:y val="-7.51168599496427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15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56</c:v>
                </c:pt>
                <c:pt idx="1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5254272"/>
        <c:axId val="59750016"/>
        <c:axId val="0"/>
      </c:bar3DChart>
      <c:catAx>
        <c:axId val="115254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59750016"/>
        <c:crosses val="autoZero"/>
        <c:auto val="1"/>
        <c:lblAlgn val="ctr"/>
        <c:lblOffset val="100"/>
        <c:noMultiLvlLbl val="0"/>
      </c:catAx>
      <c:valAx>
        <c:axId val="59750016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работ/проектов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5254272"/>
        <c:crosses val="autoZero"/>
        <c:crossBetween val="between"/>
        <c:maj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0"/>
              <c:layout>
                <c:manualLayout>
                  <c:x val="2.3148148148148147E-2"/>
                  <c:y val="-4.3620506629858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5834E-3"/>
                  <c:y val="-4.6528540405182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3.4896405303887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 год</c:v>
                </c:pt>
                <c:pt idx="1">
                  <c:v>2014/15 уч. год</c:v>
                </c:pt>
                <c:pt idx="2">
                  <c:v>2015/16 уч. год</c:v>
                </c:pt>
              </c:strCache>
            </c:strRef>
          </c:cat>
          <c:val>
            <c:numRef>
              <c:f>Лист1!$B$2:$D$2</c:f>
              <c:numCache>
                <c:formatCode>0.00</c:formatCode>
                <c:ptCount val="3"/>
                <c:pt idx="0">
                  <c:v>4.18</c:v>
                </c:pt>
                <c:pt idx="1">
                  <c:v>4.13</c:v>
                </c:pt>
                <c:pt idx="2" formatCode="0.0">
                  <c:v>4.2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2.7777777777778206E-2"/>
                  <c:y val="-2.908033775323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64E-2"/>
                  <c:y val="-4.3620506629858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83E-2"/>
                  <c:y val="-3.4896405303887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Лист1!$B$1:$D$1</c:f>
              <c:strCache>
                <c:ptCount val="3"/>
                <c:pt idx="0">
                  <c:v>2013/14 уч. год</c:v>
                </c:pt>
                <c:pt idx="1">
                  <c:v>2014/15 уч. год</c:v>
                </c:pt>
                <c:pt idx="2">
                  <c:v>2015/16 уч. год</c:v>
                </c:pt>
              </c:strCache>
            </c:strRef>
          </c:cat>
          <c:val>
            <c:numRef>
              <c:f>Лист1!$B$3:$D$3</c:f>
              <c:numCache>
                <c:formatCode>0.00</c:formatCode>
                <c:ptCount val="3"/>
                <c:pt idx="1">
                  <c:v>3.73</c:v>
                </c:pt>
                <c:pt idx="2" formatCode="0.0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0802469135802585E-2"/>
                  <c:y val="-2.32642702025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691358024691412E-2"/>
                  <c:y val="-4.0712472854536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328E-3"/>
                  <c:y val="-3.4896405303887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 год</c:v>
                </c:pt>
                <c:pt idx="1">
                  <c:v>2014/15 уч. год</c:v>
                </c:pt>
                <c:pt idx="2">
                  <c:v>2015/16 уч. год</c:v>
                </c:pt>
              </c:strCache>
            </c:strRef>
          </c:cat>
          <c:val>
            <c:numRef>
              <c:f>Лист1!$B$4:$D$4</c:f>
              <c:numCache>
                <c:formatCode>0.00</c:formatCode>
                <c:ptCount val="3"/>
                <c:pt idx="0">
                  <c:v>4</c:v>
                </c:pt>
                <c:pt idx="1">
                  <c:v>3.88</c:v>
                </c:pt>
                <c:pt idx="2">
                  <c:v>4.1199999999999966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6.688477683245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234567901234612E-2"/>
                  <c:y val="-6.39767430571268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04E-2"/>
                  <c:y val="-2.90803377532394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 год</c:v>
                </c:pt>
                <c:pt idx="1">
                  <c:v>2014/15 уч. год</c:v>
                </c:pt>
                <c:pt idx="2">
                  <c:v>2015/16 уч. год</c:v>
                </c:pt>
              </c:strCache>
            </c:strRef>
          </c:cat>
          <c:val>
            <c:numRef>
              <c:f>Лист1!$B$5:$D$5</c:f>
              <c:numCache>
                <c:formatCode>0.00</c:formatCode>
                <c:ptCount val="3"/>
                <c:pt idx="0">
                  <c:v>4.09</c:v>
                </c:pt>
                <c:pt idx="1">
                  <c:v>3.9099999999999997</c:v>
                </c:pt>
                <c:pt idx="2">
                  <c:v>4.1099999999999985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946432"/>
        <c:axId val="60135040"/>
        <c:axId val="0"/>
      </c:bar3DChart>
      <c:catAx>
        <c:axId val="2894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0135040"/>
        <c:crosses val="autoZero"/>
        <c:auto val="1"/>
        <c:lblAlgn val="ctr"/>
        <c:lblOffset val="100"/>
        <c:noMultiLvlLbl val="0"/>
      </c:catAx>
      <c:valAx>
        <c:axId val="60135040"/>
        <c:scaling>
          <c:orientation val="minMax"/>
          <c:max val="5"/>
          <c:min val="2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Средний</a:t>
                </a:r>
                <a:r>
                  <a:rPr lang="ru-RU" baseline="0" dirty="0" smtClean="0"/>
                  <a:t> балл</a:t>
                </a:r>
                <a:endParaRPr lang="ru-RU" dirty="0"/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289464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</c:v>
                </c:pt>
                <c:pt idx="1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2"/>
              <c:layout>
                <c:manualLayout>
                  <c:x val="7.7160493827161235E-3"/>
                  <c:y val="-4.87058995883767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18</c:v>
                </c:pt>
                <c:pt idx="1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080508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Лист1!$F$2:$F$3</c:f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24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825728"/>
        <c:axId val="115007488"/>
        <c:axId val="0"/>
      </c:bar3DChart>
      <c:catAx>
        <c:axId val="1148257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15007488"/>
        <c:crosses val="autoZero"/>
        <c:auto val="1"/>
        <c:lblAlgn val="ctr"/>
        <c:lblOffset val="100"/>
        <c:noMultiLvlLbl val="0"/>
      </c:catAx>
      <c:valAx>
        <c:axId val="1150074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ВКР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14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3"/>
              <c:layout>
                <c:manualLayout>
                  <c:x val="6.1728395061728392E-3"/>
                  <c:y val="-2.81591020306260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Лист1!$C$2:$C$4</c:f>
              <c:numCache>
                <c:formatCode>0</c:formatCode>
                <c:ptCount val="3"/>
                <c:pt idx="0">
                  <c:v>3</c:v>
                </c:pt>
                <c:pt idx="1">
                  <c:v>11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Лист1!$D$2:$D$4</c:f>
              <c:numCache>
                <c:formatCode>0</c:formatCode>
                <c:ptCount val="3"/>
                <c:pt idx="0">
                  <c:v>18</c:v>
                </c:pt>
                <c:pt idx="1">
                  <c:v>18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Лист1!$E$2:$E$4</c:f>
              <c:numCache>
                <c:formatCode>0</c:formatCode>
                <c:ptCount val="3"/>
                <c:pt idx="0">
                  <c:v>5</c:v>
                </c:pt>
                <c:pt idx="1">
                  <c:v>2</c:v>
                </c:pt>
                <c:pt idx="2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Лист1!$F$2:$F$4</c:f>
              <c:numCache>
                <c:formatCode>0</c:formatCode>
                <c:ptCount val="3"/>
                <c:pt idx="0">
                  <c:v>26</c:v>
                </c:pt>
                <c:pt idx="1">
                  <c:v>31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826240"/>
        <c:axId val="115009792"/>
        <c:axId val="0"/>
      </c:bar3DChart>
      <c:catAx>
        <c:axId val="11482624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15009792"/>
        <c:crosses val="autoZero"/>
        <c:auto val="1"/>
        <c:lblAlgn val="ctr"/>
        <c:lblOffset val="100"/>
        <c:noMultiLvlLbl val="0"/>
      </c:catAx>
      <c:valAx>
        <c:axId val="1150097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ВКР</a:t>
                </a:r>
                <a:endParaRPr lang="ru-RU" dirty="0"/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crossAx val="1148262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3"/>
              <c:layout>
                <c:manualLayout>
                  <c:x val="9.2592592592593732E-3"/>
                  <c:y val="7.6189942927533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3"/>
              <c:layout>
                <c:manualLayout>
                  <c:x val="1.0802469135802571E-2"/>
                  <c:y val="-5.0793295285022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937344"/>
        <c:axId val="115012096"/>
        <c:axId val="0"/>
      </c:bar3DChart>
      <c:catAx>
        <c:axId val="11493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15012096"/>
        <c:crosses val="autoZero"/>
        <c:auto val="1"/>
        <c:lblAlgn val="ctr"/>
        <c:lblOffset val="100"/>
        <c:noMultiLvlLbl val="0"/>
      </c:catAx>
      <c:valAx>
        <c:axId val="115012096"/>
        <c:scaling>
          <c:orientation val="minMax"/>
          <c:max val="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Количество,</a:t>
                </a:r>
                <a:r>
                  <a:rPr lang="ru-RU" baseline="0" dirty="0" smtClean="0"/>
                  <a:t> чел.</a:t>
                </a:r>
                <a:endParaRPr lang="ru-RU" dirty="0"/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114937344"/>
        <c:crosses val="autoZero"/>
        <c:crossBetween val="between"/>
        <c:majorUnit val="1"/>
        <c:minorUnit val="1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2880978926465"/>
          <c:y val="4.0701469511287683E-2"/>
          <c:w val="0.75842976962335085"/>
          <c:h val="0.731588623284183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0864197530864387E-3"/>
                  <c:y val="-1.122379623667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5027210852611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 уч.г.</c:v>
                </c:pt>
                <c:pt idx="1">
                  <c:v>2014/2015 уч.г.</c:v>
                </c:pt>
                <c:pt idx="2">
                  <c:v>2015/2016 уч.г.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98</c:v>
                </c:pt>
                <c:pt idx="1">
                  <c:v>91</c:v>
                </c:pt>
                <c:pt idx="2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2.8291854240044984E-17"/>
                  <c:y val="-1.4320693001857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7160493827161131E-3"/>
                  <c:y val="-5.85025554404596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 уч.г.</c:v>
                </c:pt>
                <c:pt idx="1">
                  <c:v>2014/2015 уч.г.</c:v>
                </c:pt>
                <c:pt idx="2">
                  <c:v>2015/2016 уч.г.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98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864197530864512E-3"/>
                  <c:y val="-1.3467919204362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89E-3"/>
                  <c:y val="-1.7059275953351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 уч.г.</c:v>
                </c:pt>
                <c:pt idx="1">
                  <c:v>2014/2015 уч.г.</c:v>
                </c:pt>
                <c:pt idx="2">
                  <c:v>2015/2016 уч.г.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96</c:v>
                </c:pt>
                <c:pt idx="1">
                  <c:v>88</c:v>
                </c:pt>
                <c:pt idx="2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1.54320987654321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 уч.г.</c:v>
                </c:pt>
                <c:pt idx="1">
                  <c:v>2014/2015 уч.г.</c:v>
                </c:pt>
                <c:pt idx="2">
                  <c:v>2015/2016 уч.г.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100</c:v>
                </c:pt>
                <c:pt idx="1">
                  <c:v>90</c:v>
                </c:pt>
                <c:pt idx="2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FFC000"/>
              </a:solidFill>
            </a:ln>
          </c:spPr>
          <c:invertIfNegative val="0"/>
          <c:dLbls>
            <c:dLbl>
              <c:idx val="1"/>
              <c:layout>
                <c:manualLayout>
                  <c:x val="-4.6296296296296641E-3"/>
                  <c:y val="-1.7283829645598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2013/2014 уч.г.</c:v>
                </c:pt>
                <c:pt idx="1">
                  <c:v>2014/2015 уч.г.</c:v>
                </c:pt>
                <c:pt idx="2">
                  <c:v>2015/2016 уч.г.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98</c:v>
                </c:pt>
                <c:pt idx="1">
                  <c:v>91</c:v>
                </c:pt>
                <c:pt idx="2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254784"/>
        <c:axId val="115014400"/>
      </c:barChart>
      <c:catAx>
        <c:axId val="1152547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5014400"/>
        <c:crosses val="autoZero"/>
        <c:auto val="1"/>
        <c:lblAlgn val="ctr"/>
        <c:lblOffset val="100"/>
        <c:noMultiLvlLbl val="0"/>
      </c:catAx>
      <c:valAx>
        <c:axId val="115014400"/>
        <c:scaling>
          <c:orientation val="minMax"/>
          <c:max val="11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 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525478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79420736664805"/>
          <c:y val="3.9999720036955122E-2"/>
          <c:w val="0.74972675324029048"/>
          <c:h val="0.73621640564135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875E-3"/>
                  <c:y val="-4.30973414539584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2570057924071194E-2"/>
                  <c:y val="-1.5325563232549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2013-2014 учебный год</c:v>
                </c:pt>
                <c:pt idx="1">
                  <c:v>2014-2015 учебный год</c:v>
                </c:pt>
                <c:pt idx="2">
                  <c:v>2015-2016 учебный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54.7</c:v>
                </c:pt>
                <c:pt idx="1">
                  <c:v>75.400000000000006</c:v>
                </c:pt>
                <c:pt idx="2">
                  <c:v>77.3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5.117809297657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823E-3"/>
                  <c:y val="-2.4626749269096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2013-2014 учебный год</c:v>
                </c:pt>
                <c:pt idx="1">
                  <c:v>2014-2015 учебный год</c:v>
                </c:pt>
                <c:pt idx="2">
                  <c:v>2015-2016 учебный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79.2</c:v>
                </c:pt>
                <c:pt idx="1">
                  <c:v>79.400000000000006</c:v>
                </c:pt>
                <c:pt idx="2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9.2592592592594235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831E-3"/>
                  <c:y val="3.540132702483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2013-2014 учебный год</c:v>
                </c:pt>
                <c:pt idx="1">
                  <c:v>2014-2015 учебный год</c:v>
                </c:pt>
                <c:pt idx="2">
                  <c:v>2015-2016 учебный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51.9</c:v>
                </c:pt>
                <c:pt idx="1">
                  <c:v>56.4</c:v>
                </c:pt>
                <c:pt idx="2">
                  <c:v>94.9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080507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2013-2014 учебный год</c:v>
                </c:pt>
                <c:pt idx="1">
                  <c:v>2014-2015 учебный год</c:v>
                </c:pt>
                <c:pt idx="2">
                  <c:v>2015-2016 учебный год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100</c:v>
                </c:pt>
                <c:pt idx="1">
                  <c:v>86.4</c:v>
                </c:pt>
                <c:pt idx="2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>
                <c:manualLayout>
                  <c:x val="1.2570057924071194E-2"/>
                  <c:y val="-2.1455788525569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2013-2014 учебный год</c:v>
                </c:pt>
                <c:pt idx="1">
                  <c:v>2014-2015 учебный год</c:v>
                </c:pt>
                <c:pt idx="2">
                  <c:v>2015-2016 учебный год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64.5</c:v>
                </c:pt>
                <c:pt idx="1">
                  <c:v>74.400000000000006</c:v>
                </c:pt>
                <c:pt idx="2">
                  <c:v>85.1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271936"/>
        <c:axId val="143352960"/>
      </c:barChart>
      <c:catAx>
        <c:axId val="14327193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3352960"/>
        <c:crosses val="autoZero"/>
        <c:auto val="1"/>
        <c:lblAlgn val="ctr"/>
        <c:lblOffset val="100"/>
        <c:noMultiLvlLbl val="0"/>
      </c:catAx>
      <c:valAx>
        <c:axId val="143352960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32719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C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9.2592592592594114E-3"/>
                  <c:y val="-3.8212086968818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864197530864504E-3"/>
                  <c:y val="-5.4588695669741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2015/16 уч.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5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dPt>
          <c:dLbls>
            <c:dLbl>
              <c:idx val="0"/>
              <c:layout>
                <c:manualLayout>
                  <c:x val="-3.0864197530864504E-3"/>
                  <c:y val="-1.63766087009223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6400391319279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2015/16 уч. год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2015/16 уч. год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737856"/>
        <c:axId val="143356992"/>
        <c:axId val="0"/>
      </c:bar3DChart>
      <c:catAx>
        <c:axId val="14373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3356992"/>
        <c:crosses val="autoZero"/>
        <c:auto val="1"/>
        <c:lblAlgn val="ctr"/>
        <c:lblOffset val="100"/>
        <c:noMultiLvlLbl val="0"/>
      </c:catAx>
      <c:valAx>
        <c:axId val="1433569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baseline="0" dirty="0" smtClean="0"/>
                  <a:t>Количество, чел.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3.359227665986201E-2"/>
              <c:y val="0.307980626603709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437378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25.03.01.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dLbls>
            <c:dLbl>
              <c:idx val="0"/>
              <c:layout>
                <c:manualLayout>
                  <c:x val="2.3148148148148147E-2"/>
                  <c:y val="-4.3620506629858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5834E-3"/>
                  <c:y val="-4.6528540405182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728395061728392E-3"/>
                  <c:y val="-3.4896405303887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2015/16 уч.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2.7777777777778224E-2"/>
                  <c:y val="-2.9080337753239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645E-2"/>
                  <c:y val="-4.3620506629858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518518518518583E-2"/>
                  <c:y val="-3.48964053038872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Лист1!$B$1</c:f>
              <c:strCache>
                <c:ptCount val="1"/>
                <c:pt idx="0">
                  <c:v>2015/16 уч. год</c:v>
                </c:pt>
              </c:strCache>
            </c:strRef>
          </c:cat>
          <c:val>
            <c:numRef>
              <c:f>Лист1!$B$3</c:f>
              <c:numCache>
                <c:formatCode>0.0</c:formatCode>
                <c:ptCount val="1"/>
                <c:pt idx="0">
                  <c:v>3.9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080246913580259E-2"/>
                  <c:y val="-2.32642702025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691358024691412E-2"/>
                  <c:y val="-4.0712472854536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296296296296346E-3"/>
                  <c:y val="-3.4896405303887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2015/16 уч. год</c:v>
                </c:pt>
              </c:strCache>
            </c:strRef>
          </c:cat>
          <c:val>
            <c:numRef>
              <c:f>Лист1!$B$4</c:f>
              <c:numCache>
                <c:formatCode>0.0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737344"/>
        <c:axId val="143359296"/>
        <c:axId val="0"/>
      </c:bar3DChart>
      <c:catAx>
        <c:axId val="14373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3359296"/>
        <c:crosses val="autoZero"/>
        <c:auto val="1"/>
        <c:lblAlgn val="ctr"/>
        <c:lblOffset val="100"/>
        <c:noMultiLvlLbl val="0"/>
      </c:catAx>
      <c:valAx>
        <c:axId val="143359296"/>
        <c:scaling>
          <c:orientation val="minMax"/>
          <c:max val="5"/>
          <c:min val="2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Средний</a:t>
                </a:r>
                <a:r>
                  <a:rPr lang="ru-RU" baseline="0" dirty="0" smtClean="0"/>
                  <a:t> балл</a:t>
                </a:r>
                <a:endParaRPr lang="ru-RU" dirty="0"/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crossAx val="1437373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0864197530864265E-3"/>
                  <c:y val="-3.8212086968818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5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2015/16 уч.год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7.7160493827161678E-3"/>
                  <c:y val="-3.275321740184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3.2753217401845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2015/16 уч.год</c:v>
                </c:pt>
              </c:strCache>
            </c:strRef>
          </c:cat>
          <c:val>
            <c:numRef>
              <c:f>Лист1!$B$3</c:f>
              <c:numCache>
                <c:formatCode>0.0</c:formatCode>
                <c:ptCount val="1"/>
                <c:pt idx="0">
                  <c:v>70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5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2015/16 уч.год</c:v>
                </c:pt>
              </c:strCache>
            </c:strRef>
          </c:cat>
          <c:val>
            <c:numRef>
              <c:f>Лист1!$B$4</c:f>
              <c:numCache>
                <c:formatCode>0.0</c:formatCode>
                <c:ptCount val="1"/>
                <c:pt idx="0">
                  <c:v>82.6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787520"/>
        <c:axId val="144115392"/>
        <c:axId val="0"/>
      </c:bar3DChart>
      <c:catAx>
        <c:axId val="14378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4115392"/>
        <c:crosses val="autoZero"/>
        <c:auto val="1"/>
        <c:lblAlgn val="ctr"/>
        <c:lblOffset val="100"/>
        <c:noMultiLvlLbl val="0"/>
      </c:catAx>
      <c:valAx>
        <c:axId val="144115392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человек сдавших на 4 и 5 </a:t>
                </a:r>
                <a:r>
                  <a:rPr lang="ru-RU" sz="1200" baseline="0" dirty="0" smtClean="0"/>
                  <a:t> 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3787520"/>
        <c:crosses val="autoZero"/>
        <c:crossBetween val="between"/>
        <c:majorUnit val="10"/>
        <c:min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95880723242915"/>
          <c:y val="3.8837452104639382E-2"/>
          <c:w val="0.74501348789734556"/>
          <c:h val="0.768579911169615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704E-3"/>
                  <c:y val="-3.5555413898613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593E-2"/>
                  <c:y val="-3.2820382060258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207E-2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593E-2"/>
                  <c:y val="-1.9145222868484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207E-2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2345679012345723E-2"/>
                  <c:y val="-1.6410191030129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457E-2"/>
                  <c:y val="-2.7350318383548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739904"/>
        <c:axId val="144117696"/>
        <c:axId val="0"/>
      </c:bar3DChart>
      <c:catAx>
        <c:axId val="1437399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44117696"/>
        <c:crosses val="autoZero"/>
        <c:auto val="1"/>
        <c:lblAlgn val="ctr"/>
        <c:lblOffset val="100"/>
        <c:noMultiLvlLbl val="0"/>
      </c:catAx>
      <c:valAx>
        <c:axId val="1441176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</a:t>
                </a:r>
                <a:r>
                  <a:rPr lang="ru-RU" sz="1200" baseline="0" dirty="0" smtClean="0"/>
                  <a:t> чел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37399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7.7160493827161478E-3"/>
                  <c:y val="-2.1880188738163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226E-3"/>
                  <c:y val="-2.461521233043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9034E-2"/>
                  <c:y val="-4.1025353884056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Лист1!$B$2</c:f>
              <c:numCache>
                <c:formatCode>0.00</c:formatCode>
                <c:ptCount val="1"/>
                <c:pt idx="0">
                  <c:v>4.2300000000000004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3.555530669951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8224E-2"/>
                  <c:y val="-2.7350235922704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31E-2"/>
                  <c:y val="-2.461521233043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Лист1!$B$3</c:f>
              <c:numCache>
                <c:formatCode>0.00</c:formatCode>
                <c:ptCount val="1"/>
                <c:pt idx="0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7.7160493827161374E-3"/>
                  <c:y val="-3.2820283107245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903E-2"/>
                  <c:y val="-3.00852595149751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5579126722870385E-3"/>
                  <c:y val="-5.4236908524684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</c:v>
                </c:pt>
              </c:strCache>
            </c:strRef>
          </c:cat>
          <c:val>
            <c:numRef>
              <c:f>Лист1!$B$4</c:f>
              <c:numCache>
                <c:formatCode>0.00</c:formatCode>
                <c:ptCount val="1"/>
                <c:pt idx="0">
                  <c:v>4.17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740416"/>
        <c:axId val="144120000"/>
        <c:axId val="0"/>
      </c:bar3DChart>
      <c:catAx>
        <c:axId val="143740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44120000"/>
        <c:crosses val="autoZero"/>
        <c:auto val="1"/>
        <c:lblAlgn val="ctr"/>
        <c:lblOffset val="100"/>
        <c:noMultiLvlLbl val="0"/>
      </c:catAx>
      <c:valAx>
        <c:axId val="144120000"/>
        <c:scaling>
          <c:orientation val="minMax"/>
          <c:max val="5"/>
          <c:min val="2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Средний</a:t>
                </a:r>
                <a:r>
                  <a:rPr lang="ru-RU" sz="1200" baseline="0" dirty="0" smtClean="0"/>
                  <a:t> балл</a:t>
                </a:r>
                <a:endParaRPr lang="ru-RU" sz="1200" dirty="0"/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crossAx val="1437404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0864197530864252E-3"/>
                  <c:y val="-3.8212086968818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1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уч.год</c:v>
                </c:pt>
                <c:pt idx="1">
                  <c:v>2013/14 уч.год2</c:v>
                </c:pt>
                <c:pt idx="2">
                  <c:v>2015/16 уч.год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71</c:v>
                </c:pt>
                <c:pt idx="1">
                  <c:v>87.5</c:v>
                </c:pt>
                <c:pt idx="2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7.7160493827161608E-3"/>
                  <c:y val="-3.275321740184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3.27532174018451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уч.год</c:v>
                </c:pt>
                <c:pt idx="1">
                  <c:v>2013/14 уч.год2</c:v>
                </c:pt>
                <c:pt idx="2">
                  <c:v>2015/16 уч.год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1">
                  <c:v>54.6</c:v>
                </c:pt>
                <c:pt idx="2" formatCode="0.0">
                  <c:v>68.75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1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уч.год</c:v>
                </c:pt>
                <c:pt idx="1">
                  <c:v>2013/14 уч.год2</c:v>
                </c:pt>
                <c:pt idx="2">
                  <c:v>2015/16 уч.год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66.599999999999994</c:v>
                </c:pt>
                <c:pt idx="1">
                  <c:v>62.5</c:v>
                </c:pt>
                <c:pt idx="2" formatCode="0.0">
                  <c:v>76.900000000000006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5.7318130453228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8E-2"/>
                  <c:y val="-6.2777000020202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2013/14 уч.год</c:v>
                </c:pt>
                <c:pt idx="1">
                  <c:v>2013/14 уч.год2</c:v>
                </c:pt>
                <c:pt idx="2">
                  <c:v>2015/16 уч.год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68.8</c:v>
                </c:pt>
                <c:pt idx="1">
                  <c:v>68.2</c:v>
                </c:pt>
                <c:pt idx="2" formatCode="0.0">
                  <c:v>74.19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946944"/>
        <c:axId val="134709248"/>
        <c:axId val="0"/>
      </c:bar3DChart>
      <c:catAx>
        <c:axId val="2894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4709248"/>
        <c:crosses val="autoZero"/>
        <c:auto val="1"/>
        <c:lblAlgn val="ctr"/>
        <c:lblOffset val="100"/>
        <c:noMultiLvlLbl val="0"/>
      </c:catAx>
      <c:valAx>
        <c:axId val="134709248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человек сдавших на 4 и 5 </a:t>
                </a:r>
                <a:r>
                  <a:rPr lang="ru-RU" sz="1200" baseline="0" dirty="0" smtClean="0"/>
                  <a:t> , %</a:t>
                </a:r>
                <a:endParaRPr lang="ru-RU" sz="12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8946944"/>
        <c:crosses val="autoZero"/>
        <c:crossBetween val="between"/>
        <c:majorUnit val="10"/>
        <c:minorUnit val="10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860041800330533E-2"/>
          <c:y val="3.8757973925516095E-2"/>
          <c:w val="0.75623262369981681"/>
          <c:h val="0.71828600951906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0864197530864274E-3"/>
                  <c:y val="-3.8212086968818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7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 уч.год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84.6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7.7160493827161713E-3"/>
                  <c:y val="-3.2753217401845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3.275321740184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 уч.год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453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</c:f>
              <c:strCache>
                <c:ptCount val="1"/>
                <c:pt idx="0">
                  <c:v>2015/2016 уч.год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82.6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787008"/>
        <c:axId val="144171584"/>
        <c:axId val="0"/>
      </c:bar3DChart>
      <c:catAx>
        <c:axId val="1437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4171584"/>
        <c:crosses val="autoZero"/>
        <c:auto val="1"/>
        <c:lblAlgn val="ctr"/>
        <c:lblOffset val="100"/>
        <c:noMultiLvlLbl val="0"/>
      </c:catAx>
      <c:valAx>
        <c:axId val="144171584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человек сдавших на 4 и 5 </a:t>
                </a:r>
                <a:r>
                  <a:rPr lang="ru-RU" sz="1200" baseline="0" dirty="0" smtClean="0"/>
                  <a:t> 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3787008"/>
        <c:crosses val="autoZero"/>
        <c:crossBetween val="between"/>
        <c:majorUnit val="10"/>
        <c:min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35185185185198E-2"/>
          <c:y val="3.4605490991306609E-2"/>
          <c:w val="0.78145912316515986"/>
          <c:h val="0.748426804566560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По темам, предложенным кафедрой и студентами</c:v>
                </c:pt>
                <c:pt idx="1">
                  <c:v>По заявкам предприятий</c:v>
                </c:pt>
                <c:pt idx="2">
                  <c:v>При участии в НИР университета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По темам, предложенным кафедрой и студентами</c:v>
                </c:pt>
                <c:pt idx="1">
                  <c:v>По заявкам предприятий</c:v>
                </c:pt>
                <c:pt idx="2">
                  <c:v>При участии в НИР университета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По темам, предложенным кафедрой и студентами</c:v>
                </c:pt>
                <c:pt idx="1">
                  <c:v>По заявкам предприятий</c:v>
                </c:pt>
                <c:pt idx="2">
                  <c:v>При участии в НИР университета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12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804928"/>
        <c:axId val="144173888"/>
        <c:axId val="0"/>
      </c:bar3DChart>
      <c:catAx>
        <c:axId val="1438049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44173888"/>
        <c:crosses val="autoZero"/>
        <c:auto val="1"/>
        <c:lblAlgn val="ctr"/>
        <c:lblOffset val="100"/>
        <c:noMultiLvlLbl val="0"/>
      </c:catAx>
      <c:valAx>
        <c:axId val="14417388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ВКР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38049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35185185185198E-2"/>
          <c:y val="3.2480273923495999E-2"/>
          <c:w val="0.79526076601535856"/>
          <c:h val="0.68745242294289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802880"/>
        <c:axId val="144176192"/>
        <c:axId val="0"/>
      </c:bar3DChart>
      <c:catAx>
        <c:axId val="1438028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144176192"/>
        <c:crosses val="autoZero"/>
        <c:auto val="1"/>
        <c:lblAlgn val="ctr"/>
        <c:lblOffset val="100"/>
        <c:noMultiLvlLbl val="0"/>
      </c:catAx>
      <c:valAx>
        <c:axId val="1441761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ВКР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38028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27857976086322"/>
          <c:y val="5.0450864357347414E-2"/>
          <c:w val="0.74481408573928254"/>
          <c:h val="0.673981533921258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имеют  диплом с отличием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имеют  диплом с отличием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имеют  диплом с отличием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5160192"/>
        <c:axId val="144178496"/>
        <c:axId val="0"/>
      </c:bar3DChart>
      <c:catAx>
        <c:axId val="145160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44178496"/>
        <c:crosses val="autoZero"/>
        <c:auto val="1"/>
        <c:lblAlgn val="ctr"/>
        <c:lblOffset val="100"/>
        <c:noMultiLvlLbl val="0"/>
      </c:catAx>
      <c:valAx>
        <c:axId val="144178496"/>
        <c:scaling>
          <c:orientation val="minMax"/>
          <c:max val="1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Численность, чел.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516019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94886750267303"/>
          <c:y val="0.16555439681961981"/>
          <c:w val="0.7787470836978746"/>
          <c:h val="0.639360548851995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6.1728395061728392E-3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2015-2016 учебный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3.0864197530864447E-3"/>
                  <c:y val="-1.3468131297577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296E-3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2015-2016 учебный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3.8158574179319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154E-3"/>
                  <c:y val="5.16279073384535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2015-2016 учебный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2009600"/>
        <c:axId val="115582656"/>
      </c:barChart>
      <c:catAx>
        <c:axId val="1620096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5582656"/>
        <c:crosses val="autoZero"/>
        <c:auto val="1"/>
        <c:lblAlgn val="ctr"/>
        <c:lblOffset val="100"/>
        <c:noMultiLvlLbl val="0"/>
      </c:catAx>
      <c:valAx>
        <c:axId val="115582656"/>
        <c:scaling>
          <c:orientation val="minMax"/>
          <c:max val="100"/>
          <c:min val="5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 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20096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25.03.01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163E-3"/>
                  <c:y val="-7.54200445541190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2015-2016 учебный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25.03.02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5.117809297657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675E-3"/>
                  <c:y val="-2.4626749269096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2015-2016 учебный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9.2592592592593906E-3"/>
                  <c:y val="-3.50165899313411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296296296296693E-3"/>
                  <c:y val="3.54013270248330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2015-2016 учебный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984576"/>
        <c:axId val="115584960"/>
      </c:barChart>
      <c:catAx>
        <c:axId val="1449845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5584960"/>
        <c:crosses val="autoZero"/>
        <c:auto val="1"/>
        <c:lblAlgn val="ctr"/>
        <c:lblOffset val="100"/>
        <c:noMultiLvlLbl val="0"/>
      </c:catAx>
      <c:valAx>
        <c:axId val="115584960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49845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95880723242915"/>
          <c:y val="3.8837452104639382E-2"/>
          <c:w val="0.74501348789734556"/>
          <c:h val="0.768579911169615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6.1728395061728704E-3"/>
                  <c:y val="-3.5555413898613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586E-2"/>
                  <c:y val="-3.2820382060258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202E-2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17</c:v>
                </c:pt>
                <c:pt idx="1">
                  <c:v>16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02469135802586E-2"/>
                  <c:y val="-1.9145222868484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202E-2"/>
                  <c:y val="-2.1880254706839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1">
                  <c:v>11</c:v>
                </c:pt>
                <c:pt idx="2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2345679012345723E-2"/>
                  <c:y val="-1.6410191030129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45E-2"/>
                  <c:y val="-2.7350318383548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19</c:v>
                </c:pt>
                <c:pt idx="1">
                  <c:v>8</c:v>
                </c:pt>
                <c:pt idx="2">
                  <c:v>25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1604938271605059E-2"/>
                  <c:y val="-3.5555413898613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1851851851858E-2"/>
                  <c:y val="-5.1965604928742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36</c:v>
                </c:pt>
                <c:pt idx="1">
                  <c:v>35</c:v>
                </c:pt>
                <c:pt idx="2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8948480"/>
        <c:axId val="134711552"/>
        <c:axId val="0"/>
      </c:bar3DChart>
      <c:catAx>
        <c:axId val="28948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34711552"/>
        <c:crosses val="autoZero"/>
        <c:auto val="1"/>
        <c:lblAlgn val="ctr"/>
        <c:lblOffset val="100"/>
        <c:noMultiLvlLbl val="0"/>
      </c:catAx>
      <c:valAx>
        <c:axId val="1347115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Количество,</a:t>
                </a:r>
                <a:r>
                  <a:rPr lang="ru-RU" sz="1200" baseline="0" dirty="0" smtClean="0"/>
                  <a:t> чел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89484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7.7160493827161426E-3"/>
                  <c:y val="-2.1880188738163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432098765432217E-3"/>
                  <c:y val="-2.461521233043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9027E-2"/>
                  <c:y val="-4.1025353884056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Лист1!$B$2:$D$2</c:f>
              <c:numCache>
                <c:formatCode>0.0</c:formatCode>
                <c:ptCount val="3"/>
                <c:pt idx="0">
                  <c:v>4</c:v>
                </c:pt>
                <c:pt idx="1">
                  <c:v>4.2</c:v>
                </c:pt>
                <c:pt idx="2">
                  <c:v>4.2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3.555530669951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8206E-2"/>
                  <c:y val="-2.7350235922704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061728395061731E-2"/>
                  <c:y val="-2.461521233043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Лист1!$B$3:$D$3</c:f>
              <c:numCache>
                <c:formatCode>0.0</c:formatCode>
                <c:ptCount val="3"/>
                <c:pt idx="1">
                  <c:v>3.5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7.7160493827161305E-3"/>
                  <c:y val="-3.2820283107245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9025E-2"/>
                  <c:y val="-3.00852595149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5579126722870316E-3"/>
                  <c:y val="-5.4236908524684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Лист1!$B$4:$D$4</c:f>
              <c:numCache>
                <c:formatCode>0.0</c:formatCode>
                <c:ptCount val="3"/>
                <c:pt idx="0" formatCode="0.00">
                  <c:v>4.1599999999999975</c:v>
                </c:pt>
                <c:pt idx="1">
                  <c:v>4.0999999999999996</c:v>
                </c:pt>
                <c:pt idx="2">
                  <c:v>4.0999999999999996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1.5432098765432148E-2"/>
                  <c:y val="-5.7435495437679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3950617283950615E-2"/>
                  <c:y val="-2.46152123304340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</c:v>
                </c:pt>
                <c:pt idx="1">
                  <c:v>2014/2015</c:v>
                </c:pt>
                <c:pt idx="2">
                  <c:v>2015/2016</c:v>
                </c:pt>
              </c:strCache>
            </c:strRef>
          </c:cat>
          <c:val>
            <c:numRef>
              <c:f>Лист1!$B$5:$D$5</c:f>
              <c:numCache>
                <c:formatCode>0.0</c:formatCode>
                <c:ptCount val="3"/>
                <c:pt idx="0">
                  <c:v>4.0999999999999996</c:v>
                </c:pt>
                <c:pt idx="1">
                  <c:v>3.9</c:v>
                </c:pt>
                <c:pt idx="2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427200"/>
        <c:axId val="134713856"/>
        <c:axId val="0"/>
      </c:bar3DChart>
      <c:catAx>
        <c:axId val="29427200"/>
        <c:scaling>
          <c:orientation val="minMax"/>
        </c:scaling>
        <c:delete val="0"/>
        <c:axPos val="b"/>
        <c:majorTickMark val="none"/>
        <c:minorTickMark val="none"/>
        <c:tickLblPos val="nextTo"/>
        <c:crossAx val="134713856"/>
        <c:crosses val="autoZero"/>
        <c:auto val="1"/>
        <c:lblAlgn val="ctr"/>
        <c:lblOffset val="100"/>
        <c:noMultiLvlLbl val="0"/>
      </c:catAx>
      <c:valAx>
        <c:axId val="134713856"/>
        <c:scaling>
          <c:orientation val="minMax"/>
          <c:max val="5"/>
          <c:min val="2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Средний</a:t>
                </a:r>
                <a:r>
                  <a:rPr lang="ru-RU" sz="1200" baseline="0" dirty="0" smtClean="0"/>
                  <a:t> балл</a:t>
                </a:r>
                <a:endParaRPr lang="ru-RU" sz="1200" dirty="0"/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294272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860041800330533E-2"/>
          <c:y val="3.8757973925516095E-2"/>
          <c:w val="0.75623262369981636"/>
          <c:h val="0.71828600951906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0"/>
              <c:layout>
                <c:manualLayout>
                  <c:x val="-3.0864197530864257E-3"/>
                  <c:y val="-3.8212086968818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32098765432263E-3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76.5</c:v>
                </c:pt>
                <c:pt idx="1">
                  <c:v>81.3</c:v>
                </c:pt>
                <c:pt idx="2">
                  <c:v>90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7.7160493827161643E-3"/>
                  <c:y val="-3.2753217401845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345679012345723E-2"/>
                  <c:y val="-3.2753217401845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1">
                  <c:v>54.5</c:v>
                </c:pt>
                <c:pt idx="2">
                  <c:v>73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2.0061728395061731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975308641975446E-2"/>
                  <c:y val="-2.183547826789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73.7</c:v>
                </c:pt>
                <c:pt idx="1">
                  <c:v>87.5</c:v>
                </c:pt>
                <c:pt idx="2">
                  <c:v>76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3.85802469135803E-2"/>
                  <c:y val="-3.0023782618357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753086419753133E-2"/>
                  <c:y val="-1.9106043484409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2013/2014 уч.год</c:v>
                </c:pt>
                <c:pt idx="1">
                  <c:v>2014/2015 уч.год</c:v>
                </c:pt>
                <c:pt idx="2">
                  <c:v>2015/2016 уч.год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75.099999999999994</c:v>
                </c:pt>
                <c:pt idx="1">
                  <c:v>74.400000000000006</c:v>
                </c:pt>
                <c:pt idx="2">
                  <c:v>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581312"/>
        <c:axId val="134716160"/>
        <c:axId val="0"/>
      </c:bar3DChart>
      <c:catAx>
        <c:axId val="2958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4716160"/>
        <c:crosses val="autoZero"/>
        <c:auto val="1"/>
        <c:lblAlgn val="ctr"/>
        <c:lblOffset val="100"/>
        <c:noMultiLvlLbl val="0"/>
      </c:catAx>
      <c:valAx>
        <c:axId val="134716160"/>
        <c:scaling>
          <c:orientation val="minMax"/>
          <c:max val="8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человек сдавших на 4 и 5 </a:t>
                </a:r>
                <a:r>
                  <a:rPr lang="ru-RU" sz="1200" baseline="0" dirty="0" smtClean="0"/>
                  <a:t> , %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9581312"/>
        <c:crosses val="autoZero"/>
        <c:crossBetween val="between"/>
        <c:majorUnit val="10"/>
        <c:minorUnit val="10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</c:v>
                </c:pt>
                <c:pt idx="1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</c:v>
                </c:pt>
                <c:pt idx="1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</c:v>
                </c:pt>
                <c:pt idx="1">
                  <c:v>16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2.3148148148148147E-2"/>
                  <c:y val="-1.3859968482213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Дипломные работы</c:v>
                </c:pt>
                <c:pt idx="1">
                  <c:v>Дипломные проекты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33</c:v>
                </c:pt>
                <c:pt idx="1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584384"/>
        <c:axId val="134716736"/>
        <c:axId val="0"/>
      </c:bar3DChart>
      <c:catAx>
        <c:axId val="295843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4716736"/>
        <c:crosses val="autoZero"/>
        <c:auto val="1"/>
        <c:lblAlgn val="ctr"/>
        <c:lblOffset val="100"/>
        <c:noMultiLvlLbl val="0"/>
      </c:catAx>
      <c:valAx>
        <c:axId val="134716736"/>
        <c:scaling>
          <c:orientation val="minMax"/>
          <c:max val="2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Количество работ/проектов</a:t>
                </a:r>
                <a:endParaRPr lang="ru-RU" sz="120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9584384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84897327306164361"/>
          <c:y val="0.40210977095037931"/>
          <c:w val="0.14176743546171219"/>
          <c:h val="0.4531539311674576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35185185185198E-2"/>
          <c:y val="3.4605490991306609E-2"/>
          <c:w val="0.78145912316515986"/>
          <c:h val="0.748426804566560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10</c:v>
                </c:pt>
                <c:pt idx="1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1.0802469135802491E-2"/>
                  <c:y val="-2.326419562440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432098765432126E-3"/>
                  <c:y val="-2.0356171171356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По заявкам предприятий</c:v>
                </c:pt>
                <c:pt idx="1">
                  <c:v>При участии в НИР университета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10</c:v>
                </c:pt>
                <c:pt idx="1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95008"/>
        <c:axId val="29920640"/>
        <c:axId val="0"/>
      </c:bar3DChart>
      <c:catAx>
        <c:axId val="29995008"/>
        <c:scaling>
          <c:orientation val="minMax"/>
        </c:scaling>
        <c:delete val="0"/>
        <c:axPos val="b"/>
        <c:majorTickMark val="none"/>
        <c:minorTickMark val="none"/>
        <c:tickLblPos val="nextTo"/>
        <c:crossAx val="29920640"/>
        <c:crosses val="autoZero"/>
        <c:auto val="1"/>
        <c:lblAlgn val="ctr"/>
        <c:lblOffset val="100"/>
        <c:noMultiLvlLbl val="0"/>
      </c:catAx>
      <c:valAx>
        <c:axId val="299206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</a:t>
                </a:r>
                <a:r>
                  <a:rPr lang="ru-RU" baseline="0" dirty="0" smtClean="0"/>
                  <a:t> ВКР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99950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35185185185198E-2"/>
          <c:y val="3.2480273923495978E-2"/>
          <c:w val="0.79526076601535856"/>
          <c:h val="0.68745242294289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160901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  <c:pt idx="3">
                  <c:v> Имеющие практическую ценность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160903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  <c:pt idx="3">
                  <c:v> Имеющие практическую ценность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160905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  <c:pt idx="3">
                  <c:v> Имеющие практическую ценность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20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филиал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Рекомендованных к опубликованию</c:v>
                </c:pt>
                <c:pt idx="1">
                  <c:v> Рекомендованных  к внедрению</c:v>
                </c:pt>
                <c:pt idx="2">
                  <c:v>Внедренных</c:v>
                </c:pt>
                <c:pt idx="3">
                  <c:v> Имеющие практическую ценность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24</c:v>
                </c:pt>
                <c:pt idx="1">
                  <c:v>21</c:v>
                </c:pt>
                <c:pt idx="2">
                  <c:v>10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796864"/>
        <c:axId val="29922944"/>
        <c:axId val="0"/>
      </c:bar3DChart>
      <c:catAx>
        <c:axId val="2979686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29922944"/>
        <c:crosses val="autoZero"/>
        <c:auto val="1"/>
        <c:lblAlgn val="ctr"/>
        <c:lblOffset val="100"/>
        <c:noMultiLvlLbl val="0"/>
      </c:catAx>
      <c:valAx>
        <c:axId val="299229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 smtClean="0"/>
                  <a:t>Количество ВКР</a:t>
                </a:r>
                <a:endParaRPr lang="ru-RU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9796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0.74653</cdr:x>
      <cdr:y>0.89048</cdr:y>
    </cdr:from>
    <cdr:to>
      <cdr:x>0.99827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43668" y="4143404"/>
          <a:ext cx="2071695" cy="509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>
            <a:buFontTx/>
            <a:buChar char="-"/>
          </a:pP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( 25 % )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0.18229</cdr:x>
      <cdr:y>0.55271</cdr:y>
    </cdr:from>
    <cdr:to>
      <cdr:x>0.83334</cdr:x>
      <cdr:y>0.55306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500198" y="2571768"/>
          <a:ext cx="5357850" cy="1588"/>
        </a:xfrm>
        <a:prstGeom xmlns:a="http://schemas.openxmlformats.org/drawingml/2006/main" prst="line">
          <a:avLst/>
        </a:prstGeom>
        <a:ln xmlns:a="http://schemas.openxmlformats.org/drawingml/2006/main" w="25400" cmpd="sng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0.30382</cdr:x>
      <cdr:y>0.6811</cdr:y>
    </cdr:from>
    <cdr:to>
      <cdr:x>0.41493</cdr:x>
      <cdr:y>0.88385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00330" y="307183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0.44271</cdr:x>
      <cdr:y>0.69694</cdr:y>
    </cdr:from>
    <cdr:to>
      <cdr:x>0.5625</cdr:x>
      <cdr:y>0.91553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43338" y="3143272"/>
          <a:ext cx="985838" cy="9858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0.66667</cdr:x>
      <cdr:y>0.89474</cdr:y>
    </cdr:from>
    <cdr:to>
      <cdr:x>0.875</cdr:x>
      <cdr:y>0.97807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57784" y="3643338"/>
          <a:ext cx="1518033" cy="3393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(100%)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0.10784</cdr:x>
      <cdr:y>0.10526</cdr:y>
    </cdr:from>
    <cdr:to>
      <cdr:x>0.88042</cdr:x>
      <cdr:y>0.1056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785818" y="428628"/>
          <a:ext cx="5629540" cy="138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0.77778</cdr:x>
      <cdr:y>0.9</cdr:y>
    </cdr:from>
    <cdr:to>
      <cdr:x>0.98611</cdr:x>
      <cdr:y>0.98571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00816" y="4500594"/>
          <a:ext cx="1714473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(80%)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0.11111</cdr:x>
      <cdr:y>0.18966</cdr:y>
    </cdr:from>
    <cdr:to>
      <cdr:x>0.88369</cdr:x>
      <cdr:y>0.18998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785818" y="785818"/>
          <a:ext cx="5463966" cy="1326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0.74653</cdr:x>
      <cdr:y>0.89048</cdr:y>
    </cdr:from>
    <cdr:to>
      <cdr:x>0.99827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43668" y="4143404"/>
          <a:ext cx="2071695" cy="509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>
            <a:buFontTx/>
            <a:buChar char="-"/>
          </a:pP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( 25 % )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0.18229</cdr:x>
      <cdr:y>0.55271</cdr:y>
    </cdr:from>
    <cdr:to>
      <cdr:x>0.83334</cdr:x>
      <cdr:y>0.55306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500198" y="2571768"/>
          <a:ext cx="5357850" cy="1588"/>
        </a:xfrm>
        <a:prstGeom xmlns:a="http://schemas.openxmlformats.org/drawingml/2006/main" prst="line">
          <a:avLst/>
        </a:prstGeom>
        <a:ln xmlns:a="http://schemas.openxmlformats.org/drawingml/2006/main" w="25400" cmpd="sng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0.78994</cdr:x>
      <cdr:y>0.78301</cdr:y>
    </cdr:from>
    <cdr:to>
      <cdr:x>0.99827</cdr:x>
      <cdr:y>0.87001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00858" y="3643338"/>
          <a:ext cx="1714473" cy="404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>
            <a:buFontTx/>
            <a:buChar char="-"/>
          </a:pP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( 25 % )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0.16814</cdr:x>
      <cdr:y>0.49042</cdr:y>
    </cdr:from>
    <cdr:to>
      <cdr:x>0.81919</cdr:x>
      <cdr:y>0.49077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357322" y="2071702"/>
          <a:ext cx="5255597" cy="147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0.78646</cdr:x>
      <cdr:y>0.91667</cdr:y>
    </cdr:from>
    <cdr:to>
      <cdr:x>0.99479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72254" y="4714908"/>
          <a:ext cx="1714473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(100%)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0.09201</cdr:x>
      <cdr:y>0.16667</cdr:y>
    </cdr:from>
    <cdr:to>
      <cdr:x>0.86459</cdr:x>
      <cdr:y>0.16701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757214" y="857256"/>
          <a:ext cx="6358025" cy="174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0.77778</cdr:x>
      <cdr:y>0.9</cdr:y>
    </cdr:from>
    <cdr:to>
      <cdr:x>0.98611</cdr:x>
      <cdr:y>0.98571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00818" y="4500594"/>
          <a:ext cx="1714473" cy="428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(80%)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0.10069</cdr:x>
      <cdr:y>0.21429</cdr:y>
    </cdr:from>
    <cdr:to>
      <cdr:x>0.87327</cdr:x>
      <cdr:y>0.21461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828638" y="1071591"/>
          <a:ext cx="6358025" cy="1601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0.78994</cdr:x>
      <cdr:y>0.78301</cdr:y>
    </cdr:from>
    <cdr:to>
      <cdr:x>0.99827</cdr:x>
      <cdr:y>0.87001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00858" y="3643338"/>
          <a:ext cx="1714473" cy="4048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>
            <a:buFontTx/>
            <a:buChar char="-"/>
          </a:pP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( 25 % )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0.16814</cdr:x>
      <cdr:y>0.49042</cdr:y>
    </cdr:from>
    <cdr:to>
      <cdr:x>0.81919</cdr:x>
      <cdr:y>0.49077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357322" y="2071702"/>
          <a:ext cx="5255597" cy="147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0.43924</cdr:x>
      <cdr:y>0.6153</cdr:y>
    </cdr:from>
    <cdr:to>
      <cdr:x>0.53299</cdr:x>
      <cdr:y>0.77827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14734" y="2643193"/>
          <a:ext cx="771524" cy="700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0.55208</cdr:x>
      <cdr:y>0.6153</cdr:y>
    </cdr:from>
    <cdr:to>
      <cdr:x>0.66319</cdr:x>
      <cdr:y>0.82816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43428" y="26431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0.7257</cdr:x>
      <cdr:y>0.6153</cdr:y>
    </cdr:from>
    <cdr:to>
      <cdr:x>0.83681</cdr:x>
      <cdr:y>0.82816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972188" y="26431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0.78646</cdr:x>
      <cdr:y>0.91667</cdr:y>
    </cdr:from>
    <cdr:to>
      <cdr:x>0.99479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72254" y="4714908"/>
          <a:ext cx="1714473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(100%)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0.09201</cdr:x>
      <cdr:y>0.16667</cdr:y>
    </cdr:from>
    <cdr:to>
      <cdr:x>0.86459</cdr:x>
      <cdr:y>0.16701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757214" y="857256"/>
          <a:ext cx="6358025" cy="174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0.77778</cdr:x>
      <cdr:y>0.9</cdr:y>
    </cdr:from>
    <cdr:to>
      <cdr:x>0.98611</cdr:x>
      <cdr:y>0.98571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00818" y="4500594"/>
          <a:ext cx="1714473" cy="4286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-- - пороговое значение</a:t>
          </a:r>
        </a:p>
        <a:p xmlns:a="http://schemas.openxmlformats.org/drawingml/2006/main"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   (80%)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0.10069</cdr:x>
      <cdr:y>0.21429</cdr:y>
    </cdr:from>
    <cdr:to>
      <cdr:x>0.87327</cdr:x>
      <cdr:y>0.21461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>
          <a:off x="828638" y="1071591"/>
          <a:ext cx="6358025" cy="1601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FF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0.79167</cdr:x>
      <cdr:y>0.90476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45461" y="4071956"/>
          <a:ext cx="1669825" cy="428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>
            <a:buFontTx/>
            <a:buChar char="-"/>
          </a:pP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    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(25% </a:t>
          </a:r>
          <a:r>
            <a:rPr lang="ru-RU" sz="1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)</a:t>
          </a:r>
        </a:p>
      </cdr:txBody>
    </cdr:sp>
  </cdr:relSizeAnchor>
  <cdr:relSizeAnchor xmlns:cdr="http://schemas.openxmlformats.org/drawingml/2006/chartDrawing">
    <cdr:from>
      <cdr:x>0.12015</cdr:x>
      <cdr:y>0.58443</cdr:y>
    </cdr:from>
    <cdr:to>
      <cdr:x>0.85953</cdr:x>
      <cdr:y>0.60317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 flipV="1">
          <a:off x="928694" y="2630288"/>
          <a:ext cx="5715040" cy="8435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0.78432</cdr:x>
      <cdr:y>0.89286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86544" y="3571900"/>
          <a:ext cx="1728742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- пороговое значение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(25%)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0.12478</cdr:x>
      <cdr:y>0.59703</cdr:y>
    </cdr:from>
    <cdr:to>
      <cdr:x>0.87345</cdr:x>
      <cdr:y>0.60846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>
          <a:off x="1000132" y="2388442"/>
          <a:ext cx="6000792" cy="4571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rgbClr val="C0000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0.43924</cdr:x>
      <cdr:y>0.6153</cdr:y>
    </cdr:from>
    <cdr:to>
      <cdr:x>0.53299</cdr:x>
      <cdr:y>0.77827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14734" y="2643193"/>
          <a:ext cx="771524" cy="700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0.55208</cdr:x>
      <cdr:y>0.6153</cdr:y>
    </cdr:from>
    <cdr:to>
      <cdr:x>0.66319</cdr:x>
      <cdr:y>0.82816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43428" y="26431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  <cdr:relSizeAnchor xmlns:cdr="http://schemas.openxmlformats.org/drawingml/2006/chartDrawing">
    <cdr:from>
      <cdr:x>0.7257</cdr:x>
      <cdr:y>0.6153</cdr:y>
    </cdr:from>
    <cdr:to>
      <cdr:x>0.83681</cdr:x>
      <cdr:y>0.82816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972188" y="26431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0.30382</cdr:x>
      <cdr:y>0.6811</cdr:y>
    </cdr:from>
    <cdr:to>
      <cdr:x>0.41493</cdr:x>
      <cdr:y>0.88385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00330" y="307183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0.44271</cdr:x>
      <cdr:y>0.69694</cdr:y>
    </cdr:from>
    <cdr:to>
      <cdr:x>0.5625</cdr:x>
      <cdr:y>0.91553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43338" y="3143272"/>
          <a:ext cx="985838" cy="9858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E8FCE-F047-46DB-A706-DC9F69ABD787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0CB68-4DAC-48C1-907C-94C2C298BF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43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0CB68-4DAC-48C1-907C-94C2C298BF5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10CB68-4DAC-48C1-907C-94C2C298BF52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864871-5CC2-4569-9268-657C5294C40D}" type="datetimeFigureOut">
              <a:rPr lang="ru-RU" smtClean="0"/>
              <a:pPr/>
              <a:t>21.05.2019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879EC1-F277-4F36-B068-EDA6B1FD0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52" y="2143116"/>
            <a:ext cx="7500990" cy="1785950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Итоги государственной итоговой аттестации в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2015/2016 учебном году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  <a:t/>
            </a:r>
            <a:br>
              <a:rPr lang="ru-RU" sz="2400" dirty="0" smtClean="0">
                <a:solidFill>
                  <a:schemeClr val="accent1"/>
                </a:solidFill>
                <a:latin typeface="Bookman Old Style" pitchFamily="18" charset="0"/>
              </a:rPr>
            </a:br>
            <a:r>
              <a:rPr lang="ru-RU" sz="1300" dirty="0" smtClean="0">
                <a:solidFill>
                  <a:srgbClr val="00B0F0"/>
                </a:solidFill>
              </a:rPr>
              <a:t/>
            </a:r>
            <a:br>
              <a:rPr lang="ru-RU" sz="1300" dirty="0" smtClean="0">
                <a:solidFill>
                  <a:srgbClr val="00B0F0"/>
                </a:solidFill>
              </a:rPr>
            </a:br>
            <a:endParaRPr lang="ru-RU" sz="1300" b="1" dirty="0" smtClean="0">
              <a:solidFill>
                <a:schemeClr val="accent1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i?id=530062723-10-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1857356" cy="166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3786188" y="6143625"/>
            <a:ext cx="193514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29 марта 2016 </a:t>
            </a:r>
            <a:r>
              <a:rPr lang="ru-RU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г.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000232" y="500042"/>
            <a:ext cx="6786610" cy="107157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Иркутский филиал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федерального государственного бюджетного образовательного учреждения высшего профессионального образования «Московский государственный технический университет </a:t>
            </a:r>
            <a:b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гражданской авиации» (МГТУ ГА)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442913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 smtClean="0">
                <a:solidFill>
                  <a:schemeClr val="accent1"/>
                </a:solidFill>
                <a:latin typeface="Bookman Old Style" pitchFamily="18" charset="0"/>
              </a:rPr>
              <a:t>Докладчик: </a:t>
            </a:r>
          </a:p>
          <a:p>
            <a:r>
              <a:rPr lang="ru-RU" sz="1400" b="1" dirty="0" smtClean="0">
                <a:solidFill>
                  <a:schemeClr val="accent1"/>
                </a:solidFill>
                <a:latin typeface="Bookman Old Style" pitchFamily="18" charset="0"/>
              </a:rPr>
              <a:t>начальник УМУ Шушарин В.А.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214414" y="1285861"/>
          <a:ext cx="7472386" cy="4429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Характеристика ВКР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36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652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75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229600" cy="4152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14412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получивших диплом с отличием,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рекомендованных  в аспирантуру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по специальностям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785786" y="1214422"/>
          <a:ext cx="714380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аттестованных по итогам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итоговой государственной аттестации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42976" y="1571612"/>
          <a:ext cx="707236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71536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 успешно прошедших ИГА,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от числа принятых на 1 курс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14546" y="5500702"/>
            <a:ext cx="3429024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Набор: 95 чел.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32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160903 – 27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36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857752" y="5500702"/>
            <a:ext cx="3429024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Выпуск:  60 чел. </a:t>
            </a:r>
            <a:r>
              <a:rPr lang="ru-RU" sz="1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(отчислено 35 чел.)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20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160903 – 15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25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614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Предложения и замечания ГАК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283" y="1071546"/>
            <a:ext cx="871543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defRPr/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тематике дипломных проектов и работ шире использовать современную авиационную технику.</a:t>
            </a:r>
          </a:p>
          <a:p>
            <a:pPr marL="228600" indent="-228600">
              <a:buAutoNum type="arabicPeriod"/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Повысить эксплуатационную направленность ВКР в соответствии со специальностью.</a:t>
            </a:r>
          </a:p>
          <a:p>
            <a:pPr marL="228600" indent="-228600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160903</a:t>
            </a:r>
          </a:p>
          <a:p>
            <a:pPr marL="228600" indent="-228600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Увеличить количество выпускных квалификационных работ, выполняемых по заказам авиапредприятий, и продолжить работу в рамках комплексных тем, направленных на развитие лабораторной базы кафедры. 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Шире использовать оборудование в ВКР, применяемое при проведении научно-исследовательских работ студентов.</a:t>
            </a:r>
          </a:p>
          <a:p>
            <a:pPr marL="228600" indent="-228600">
              <a:buAutoNum type="arabicPeriod"/>
            </a:pPr>
            <a:endPara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160905 </a:t>
            </a:r>
          </a:p>
          <a:p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Продолжать активную работу по выполнению комплексных ВКР и ВКР в интересах и по заявкам авиапредприятий;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Расширить тематику ВКР, направленных на перспективные разработки и эффективное освоение новой авиационной техники;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выполнении ВКР шире использовать нормативные отраслевые документы и рекомендации ИКАО;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Увеличить количество внедряемых ВКР и ВКР, проводимых в области фундаментальных и поисковых научных исследований.</a:t>
            </a:r>
          </a:p>
          <a:p>
            <a:pPr algn="ctr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pPr algn="ctr"/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pPr algn="ctr"/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endParaRPr kumimoji="0" lang="ru-RU" sz="9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29600" cy="1857388"/>
          </a:xfrm>
        </p:spPr>
        <p:txBody>
          <a:bodyPr anchor="t"/>
          <a:lstStyle/>
          <a:p>
            <a:pPr lvl="0"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Государственная итоговая аттестация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студентов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заочной формы обучения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2" y="1285860"/>
          <a:ext cx="828680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7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допущенных к ИГА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7224" y="1357298"/>
          <a:ext cx="7572428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857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сдачи ИМЭС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375" cy="44291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sz="1400" u="sng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проведения государственной итоговой аттестации по образовательным программам высшего образования – программам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программам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программам магистратуры, утвержденный  приказом Минобразования России от 29.06.2015 №636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проведении государственной итоговой аттестации по образовательным программам высшего образования – программам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программам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программам магистратуры в федеральном государственном бюджетном образовательном учреждении высшего профессионального образования «Московский государственный технический университет гражданской авиации, утвержденное  приказом ректора от 25.12.2015 г. № 493.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государственной  итоговой аттестации по образовательным программам высшего образования – программам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программам </a:t>
            </a:r>
            <a:r>
              <a:rPr lang="ru-RU" sz="1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специалитета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Иркутском филиале МГТУ ГА.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Положения об итоговой государственной аттестации выпускников Иркутского филиала  МГТУ ГА специальностей 160901, 160903, 160905, 080507.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конкурсе на лучшую ВКР студента.</a:t>
            </a:r>
            <a:endPara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внутривузовской проверке качества образовательного процесса.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Приказы ректора  о составе и организации работы Государственных аттестационных комиссий.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Приказы директора об утверждении тем выпускных квалификационных работ и назначении руководителей.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Решения выпускающих кафедр о допуске к защите ВКР (протоколы заседания кафедр).</a:t>
            </a:r>
          </a:p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Графики и расписания прохождения ГАК.</a:t>
            </a:r>
          </a:p>
          <a:p>
            <a:endParaRPr lang="ru-RU" sz="1200" b="1" dirty="0" smtClean="0">
              <a:solidFill>
                <a:schemeClr val="bg2"/>
              </a:solidFill>
              <a:latin typeface="Bookman Old Style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 smtClean="0">
              <a:solidFill>
                <a:schemeClr val="accent5">
                  <a:lumMod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614362"/>
          </a:xfrm>
        </p:spPr>
        <p:txBody>
          <a:bodyPr anchor="t">
            <a:noAutofit/>
          </a:bodyPr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Обеспечение нормативными и локальными актами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071546"/>
          <a:ext cx="8015286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57150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  <a:t/>
            </a:r>
            <a:b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сдачи ИМЭС</a:t>
            </a:r>
            <a:b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2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1500188"/>
          <a:ext cx="8001056" cy="3857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допущенных к защите ВКР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7224" y="1357298"/>
          <a:ext cx="7643866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защиты ВКР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571612"/>
          <a:ext cx="8015286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защиты ВКР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285861"/>
          <a:ext cx="7901014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7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Характеристика ВКР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85786" y="1214422"/>
          <a:ext cx="794384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78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(данные отчетов ГАК)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2" y="1214423"/>
          <a:ext cx="7800972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42908"/>
          </a:xfrm>
        </p:spPr>
        <p:txBody>
          <a:bodyPr anchor="b">
            <a:normAutofit fontScale="90000"/>
          </a:bodyPr>
          <a:lstStyle/>
          <a:p>
            <a:pPr algn="ctr" eaLnBrk="1" hangingPunct="1"/>
            <a: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  <a:t/>
            </a:r>
            <a:b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 </a:t>
            </a:r>
            <a:endParaRPr lang="ru-RU" sz="22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928662" y="1357298"/>
          <a:ext cx="7215238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получивших диплом с отличием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14414" y="1571612"/>
          <a:ext cx="7286676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аттестованных по итогам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итоговой государственной аттестации 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214414" y="1285860"/>
          <a:ext cx="7072362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71536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 успешно прошедших ИГА,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от числа принятых на 1 курс соответствующего набора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786050" y="5357826"/>
            <a:ext cx="2143140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Набор: 154чел.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66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160903 – 35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39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080507 – 14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5715008" y="5357826"/>
            <a:ext cx="3214710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Выпуск:  131чел. </a:t>
            </a:r>
            <a:r>
              <a:rPr lang="ru-RU" sz="1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(отчислено 23 чел.)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160901 – 51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160903 – 28чел.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160905 – 37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080507 – 15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29600" cy="1857388"/>
          </a:xfrm>
        </p:spPr>
        <p:txBody>
          <a:bodyPr anchor="t"/>
          <a:lstStyle/>
          <a:p>
            <a:pPr lvl="0"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Государственная итоговая аттестация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студентов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очной формы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572125"/>
          </a:xfrm>
        </p:spPr>
        <p:txBody>
          <a:bodyPr/>
          <a:lstStyle/>
          <a:p>
            <a:pPr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160901</a:t>
            </a:r>
          </a:p>
          <a:p>
            <a:pPr>
              <a:buNone/>
            </a:pPr>
            <a:endParaRPr lang="ru-RU" sz="14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тематике дипломных проектов и работ шире использовать современную авиационную технику.</a:t>
            </a: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Повысить эксплуатационную направленность ВКР в соответствии со специальностью.</a:t>
            </a:r>
          </a:p>
          <a:p>
            <a:pPr>
              <a:buNone/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160903</a:t>
            </a:r>
          </a:p>
          <a:p>
            <a:pPr>
              <a:buNone/>
            </a:pP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Увеличить количество выпускных квалификационных работ, выполняемых по заказам авиапредприятий, и продолжить работу в рамках комплексных тем, направленных на развитие лабораторной базы кафедры. </a:t>
            </a:r>
          </a:p>
          <a:p>
            <a:pPr marL="228600" indent="-228600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Шире использовать оборудование в ВКР, применяемое при проведении научно-исследовательских работ студентов.</a:t>
            </a:r>
          </a:p>
          <a:p>
            <a:pPr>
              <a:buNone/>
            </a:pPr>
            <a:endParaRPr lang="ru-RU" sz="1200" dirty="0" smtClean="0">
              <a:solidFill>
                <a:schemeClr val="accent5">
                  <a:lumMod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500066"/>
          </a:xfrm>
        </p:spPr>
        <p:txBody>
          <a:bodyPr anchor="t">
            <a:noAutofit/>
          </a:bodyPr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Предложения и замечания ГАК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5721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160905</a:t>
            </a:r>
          </a:p>
          <a:p>
            <a:pPr marL="228600" indent="-228600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Продолжать активную работу по выполнению комплексных ВКР и ВКР в интересах и по заявкам авиапредприятий;</a:t>
            </a:r>
          </a:p>
          <a:p>
            <a:pPr marL="228600" indent="-228600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Расширить тематику ВКР, направленных на перспективные разработки и эффективное освоение новой авиационной техники;</a:t>
            </a:r>
          </a:p>
          <a:p>
            <a:pPr marL="228600" indent="-228600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выполнении ВКР шире использовать нормативные отраслевые документы и рекомендации ИКАО;</a:t>
            </a:r>
          </a:p>
          <a:p>
            <a:pPr marL="228600" indent="-228600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Увеличить количество внедряемых ВКР и ВКР, проводимых в области фундаментальных и поисковых научных исследований.</a:t>
            </a:r>
          </a:p>
          <a:p>
            <a:pPr marL="228600" indent="-228600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специальность  080507  (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предложения ГАК 2015 г.)</a:t>
            </a:r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Недостатки.</a:t>
            </a: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Недостаточно тем ВКР, выполняемых по заявкам авиапредприятий.</a:t>
            </a:r>
            <a:r>
              <a:rPr lang="ru-RU" sz="12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(предложения ГАК 2014 г.)</a:t>
            </a:r>
            <a:endParaRPr lang="ru-RU" sz="1200" b="1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Отсутствуют ДР выполненные в области фундаментальных и поисковых научных исследований.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(решение ученого совета 2014 г.)</a:t>
            </a:r>
            <a:endParaRPr lang="ru-RU" sz="12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Отдельные студенты продемонстрировали недостаточное умение рассчитывать отведенное на ответ время и небольшое количество примеров из практики, слабое владение терминологическим аппаратом и недостаточными умениями и навыками публичного выступления.</a:t>
            </a:r>
          </a:p>
          <a:p>
            <a:pPr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Рекомендации.</a:t>
            </a:r>
          </a:p>
          <a:p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Повышать качество учебной работы профессорско-преподавательского состава кафедры Экономики авиапредприятий, путем усовершенствования аудиторных занятий, обзорных лекций и консультаций, проводимых перед итоговым экзаменом</a:t>
            </a:r>
          </a:p>
          <a:p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Организовать работу на кафедре по налаживанию контактов с авиапредприятиями для четкого представления студентами, не работающими в отрасли гражданской авиации, о функционировании как отдельных подразделений авиапредприятия, так и авиапредприятия в целом, а так же сбора данных, необходимых для детальных расчетов по экономическому анализу</a:t>
            </a:r>
            <a:r>
              <a:rPr lang="ru-RU" sz="1200" b="1" i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решений</a:t>
            </a:r>
            <a:r>
              <a:rPr lang="ru-RU" sz="1200" b="1" i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200" b="1" i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тематике</a:t>
            </a:r>
            <a:r>
              <a:rPr lang="ru-RU" sz="1200" b="1" i="1" dirty="0" smtClean="0">
                <a:solidFill>
                  <a:srgbClr val="0070C0"/>
                </a:solidFill>
                <a:latin typeface="Bookman Old Style" pitchFamily="18" charset="0"/>
              </a:rPr>
              <a:t> ВКР</a:t>
            </a:r>
            <a:r>
              <a:rPr lang="ru-RU" sz="1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(предложения ГАК 2014 г.)</a:t>
            </a:r>
            <a:endParaRPr lang="ru-RU" sz="1200" b="1" i="1" dirty="0" smtClean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500066"/>
          </a:xfrm>
        </p:spPr>
        <p:txBody>
          <a:bodyPr anchor="t">
            <a:normAutofit/>
          </a:bodyPr>
          <a:lstStyle/>
          <a:p>
            <a:pPr lvl="0"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Предложения и замечания ГАК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2214554"/>
            <a:ext cx="8229600" cy="1857388"/>
          </a:xfrm>
        </p:spPr>
        <p:txBody>
          <a:bodyPr anchor="t"/>
          <a:lstStyle/>
          <a:p>
            <a:pPr lvl="0"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Государственная итоговая аттестация 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студентов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очной формы обучения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(бакалавры)</a:t>
            </a:r>
            <a:endParaRPr lang="ru-RU" sz="28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допущенных к ИГА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367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сдачи ИМЭС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600" cy="4652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сдачи ИМЭС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500188"/>
          <a:ext cx="7972452" cy="435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допущенных к защите ВКР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428736"/>
          <a:ext cx="7972452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14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защиты ВКР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072494" cy="42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защиты ВКР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00174"/>
          <a:ext cx="8229600" cy="4367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5722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допущенных к ИГА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652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75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algn="ctr"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Качественные показатели ВКР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00034" y="1643050"/>
          <a:ext cx="8229600" cy="4152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14412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получивших диплом с отличием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785786" y="1214422"/>
          <a:ext cx="7143800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студентов, аттестованных по итогам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итоговой государственной аттестации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42976" y="1571612"/>
          <a:ext cx="707236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71536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Количество студентов успешно прошедших ИГА, </a:t>
            </a:r>
            <a:b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от числа принятых на 1 курс</a:t>
            </a:r>
            <a:endParaRPr lang="ru-RU" sz="18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2214546" y="5500702"/>
            <a:ext cx="3429024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Набор: 33 чел.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25.03.01 – 14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25.03.02– 19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4857752" y="5500702"/>
            <a:ext cx="3429024" cy="121444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Выпуск:  23 чел. </a:t>
            </a:r>
            <a:r>
              <a:rPr lang="ru-RU" sz="1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(отчислено 10 чел.)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25.03.01 – 13 чел.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25.03.02– 10 чел.</a:t>
            </a:r>
          </a:p>
          <a:p>
            <a:endPara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00063" y="357188"/>
            <a:ext cx="8229600" cy="614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Предложения и замечания ГАК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283" y="1071546"/>
            <a:ext cx="8715436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defRPr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направление 25.03.01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выполнении ВКР шире использовать современные программные комплексы и результаты научных исследований.</a:t>
            </a: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Повысить эксплуатационную направленность ВКР в соответствии с направлением подготовки.</a:t>
            </a:r>
          </a:p>
          <a:p>
            <a:pPr marL="228600" indent="-228600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направление 25.03.01</a:t>
            </a:r>
          </a:p>
          <a:p>
            <a:pPr marL="228600" indent="-228600"/>
            <a:endParaRPr lang="ru-RU" sz="1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Увеличить количество бакалаврских работ, выполняемых по заказам авиапредприятий, и продолжить работу в рамках комплексных тем, направленных на развитие лабораторной базы кафедры. </a:t>
            </a:r>
          </a:p>
          <a:p>
            <a:pPr algn="ctr"/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pPr algn="ctr"/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endParaRPr lang="ru-RU" sz="1200" b="1" dirty="0" smtClean="0">
              <a:solidFill>
                <a:schemeClr val="bg2"/>
              </a:solidFill>
              <a:latin typeface="Bookman Old Style" pitchFamily="18" charset="0"/>
            </a:endParaRPr>
          </a:p>
          <a:p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pPr algn="ctr"/>
            <a:endParaRPr lang="ru-RU" sz="1200" dirty="0" smtClean="0">
              <a:solidFill>
                <a:schemeClr val="bg2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  <a:p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60000"/>
                  <a:lumOff val="40000"/>
                </a:schemeClr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endParaRPr kumimoji="0" lang="ru-RU" sz="9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14313" y="1000125"/>
            <a:ext cx="8715375" cy="557212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200" dirty="0" smtClean="0"/>
              <a:t>	</a:t>
            </a: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Заслушав и обсудив доклад начальника учебно-методического управления филиала Шушарина В.А. </a:t>
            </a:r>
          </a:p>
          <a:p>
            <a:pPr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«Итоги работы государственной аттестационной комиссии в 2014/2015 учебном году», </a:t>
            </a:r>
          </a:p>
          <a:p>
            <a:pPr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ученый совет постановляет:</a:t>
            </a: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lvl="0">
              <a:buNone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lvl="0">
              <a:buNone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1.	Государственная итоговая аттестация студентов выпускного курса проведена в соответствии с нормативными документами и локальными актами. Результаты сдачи государственного экзамена и защиты выпускных квалификационных работ, соответствие уровня подготовки выпускников квалификационным требованиям ГОС признать </a:t>
            </a: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удовлетворительными.</a:t>
            </a:r>
          </a:p>
          <a:p>
            <a:pPr lvl="0">
              <a:buFont typeface="+mj-lt"/>
              <a:buAutoNum type="arabicPeriod"/>
            </a:pPr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lvl="0">
              <a:buNone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2.	На заседаниях ученых советов факультетов, кафедр рассмотреть недостатки и рекомендации ГАК, спланировать мероприятия по совершенствованию основных образовательных программ, организации итоговой аттестации выпускников. </a:t>
            </a:r>
          </a:p>
          <a:p>
            <a:pPr lvl="0">
              <a:buNone/>
            </a:pP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Срок исполнения : 30 апреля 2015 г.</a:t>
            </a:r>
          </a:p>
          <a:p>
            <a:pPr lvl="0">
              <a:buNone/>
            </a:pP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Ответственные: деканы факультетов, заведующие кафедрами.</a:t>
            </a:r>
          </a:p>
          <a:p>
            <a:pPr lvl="0">
              <a:buNone/>
            </a:pPr>
            <a:endParaRPr lang="ru-RU" sz="1200" i="1" dirty="0" smtClean="0">
              <a:solidFill>
                <a:schemeClr val="accent1">
                  <a:lumMod val="50000"/>
                </a:schemeClr>
              </a:solidFill>
              <a:latin typeface="Bookman Old Style" pitchFamily="18" charset="0"/>
            </a:endParaRPr>
          </a:p>
          <a:p>
            <a:pPr lvl="0">
              <a:buNone/>
            </a:pPr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3. 	Разработать положения об государственной итоговой аттестации, программы государственных экзаменов, фонды оценочных средств и критерии оценки выпускных квалификационных работ по направлениям подготовки и специальностям филиала. </a:t>
            </a:r>
          </a:p>
          <a:p>
            <a:pPr lvl="0">
              <a:buNone/>
            </a:pP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Срок исполнения : 31 мая 2015 г.</a:t>
            </a:r>
          </a:p>
          <a:p>
            <a:pPr lvl="0">
              <a:buNone/>
            </a:pPr>
            <a:r>
              <a:rPr lang="ru-RU" sz="1200" i="1" dirty="0" smtClean="0">
                <a:solidFill>
                  <a:schemeClr val="accent1">
                    <a:lumMod val="50000"/>
                  </a:schemeClr>
                </a:solidFill>
                <a:latin typeface="Bookman Old Style" pitchFamily="18" charset="0"/>
              </a:rPr>
              <a:t>		 Ответственные: заведующие выпускающими кафедрами.</a:t>
            </a:r>
          </a:p>
          <a:p>
            <a:pPr algn="just">
              <a:buNone/>
            </a:pPr>
            <a:endParaRPr lang="ru-RU" sz="1200" b="1" dirty="0" smtClean="0">
              <a:solidFill>
                <a:schemeClr val="accent5">
                  <a:lumMod val="2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428628"/>
          </a:xfrm>
        </p:spPr>
        <p:txBody>
          <a:bodyPr anchor="t">
            <a:noAutofit/>
          </a:bodyPr>
          <a:lstStyle/>
          <a:p>
            <a:pPr lvl="0" algn="ctr"/>
            <a:r>
              <a:rPr lang="ru-RU" sz="2000" b="1" dirty="0" smtClean="0">
                <a:solidFill>
                  <a:srgbClr val="FF0000"/>
                </a:solidFill>
                <a:latin typeface="Bookman Old Style" pitchFamily="18" charset="0"/>
              </a:rPr>
              <a:t>Проект решения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214313" y="1000108"/>
            <a:ext cx="871537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500174"/>
          <a:ext cx="8229600" cy="4367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/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сдачи ИМЭС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1800" b="1" dirty="0" smtClean="0">
                <a:solidFill>
                  <a:schemeClr val="bg2"/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8229600" cy="4652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сдачи ИМЭС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500188"/>
          <a:ext cx="7972452" cy="435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2866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Численность студентов, допущенных к защите ВКР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1428736"/>
          <a:ext cx="7972452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1441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Результаты защиты ВКР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072494" cy="42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28604"/>
            <a:ext cx="8229600" cy="78581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Качество защиты ВКР  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</a:b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3104</TotalTime>
  <Words>1149</Words>
  <Application>Microsoft Office PowerPoint</Application>
  <PresentationFormat>Экран (4:3)</PresentationFormat>
  <Paragraphs>259</Paragraphs>
  <Slides>45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Открытая</vt:lpstr>
      <vt:lpstr>Итоги государственной итоговой аттестации в 2015/2016 учебном году     </vt:lpstr>
      <vt:lpstr>Обеспечение нормативными и локальными актами  </vt:lpstr>
      <vt:lpstr>Государственная итоговая аттестация  студентов  очной формы обучения</vt:lpstr>
      <vt:lpstr>Численность студентов, допущенных к ИГА   </vt:lpstr>
      <vt:lpstr>Результаты сдачи ИМЭС   </vt:lpstr>
      <vt:lpstr>Качество сдачи ИМЭС   </vt:lpstr>
      <vt:lpstr>Численность студентов, допущенных к защите ВКР  </vt:lpstr>
      <vt:lpstr>Результаты защиты ВКР    </vt:lpstr>
      <vt:lpstr>Качество защиты ВКР   </vt:lpstr>
      <vt:lpstr>Характеристика ВКР</vt:lpstr>
      <vt:lpstr>Качественные показатели ВКР </vt:lpstr>
      <vt:lpstr>Качественные показатели ВКР </vt:lpstr>
      <vt:lpstr>Количество студентов, получивших диплом с отличием,  рекомендованных  в аспирантуру  по специальностям</vt:lpstr>
      <vt:lpstr>Количество студентов, аттестованных по итогам  итоговой государственной аттестации  </vt:lpstr>
      <vt:lpstr>Количество студентов успешно прошедших ИГА,  от числа принятых на 1 курс</vt:lpstr>
      <vt:lpstr>Предложения и замечания ГАК  </vt:lpstr>
      <vt:lpstr>Государственная итоговая аттестация  студентов  заочной формы обучения</vt:lpstr>
      <vt:lpstr>Численность студентов, допущенных к ИГА</vt:lpstr>
      <vt:lpstr>Результаты сдачи ИМЭС</vt:lpstr>
      <vt:lpstr> Качество сдачи ИМЭС </vt:lpstr>
      <vt:lpstr>Численность студентов,  допущенных к защите ВКР</vt:lpstr>
      <vt:lpstr>Результаты защиты ВКР </vt:lpstr>
      <vt:lpstr>Качество защиты ВКР  </vt:lpstr>
      <vt:lpstr>Характеристика ВКР </vt:lpstr>
      <vt:lpstr>Качественные показатели ВКР (данные отчетов ГАК)</vt:lpstr>
      <vt:lpstr> Качественные показатели ВКР </vt:lpstr>
      <vt:lpstr>Количество студентов, получивших диплом с отличием</vt:lpstr>
      <vt:lpstr>Количество студентов, аттестованных по итогам  итоговой государственной аттестации </vt:lpstr>
      <vt:lpstr>Количество студентов успешно прошедших ИГА,  от числа принятых на 1 курс соответствующего набора</vt:lpstr>
      <vt:lpstr>Предложения и замечания ГАК </vt:lpstr>
      <vt:lpstr>Предложения и замечания ГАК </vt:lpstr>
      <vt:lpstr>Государственная итоговая аттестация  студентов  очной формы обучения (бакалавры)</vt:lpstr>
      <vt:lpstr>Численность студентов, допущенных к ИГА   </vt:lpstr>
      <vt:lpstr>Результаты сдачи ИМЭС   </vt:lpstr>
      <vt:lpstr>Качество сдачи ИМЭС   </vt:lpstr>
      <vt:lpstr>Численность студентов, допущенных к защите ВКР  </vt:lpstr>
      <vt:lpstr>Результаты защиты ВКР    </vt:lpstr>
      <vt:lpstr>Качество защиты ВКР   </vt:lpstr>
      <vt:lpstr>Качественные показатели ВКР </vt:lpstr>
      <vt:lpstr>Качественные показатели ВКР </vt:lpstr>
      <vt:lpstr>Количество студентов, получивших диплом с отличием</vt:lpstr>
      <vt:lpstr>Количество студентов, аттестованных по итогам  итоговой государственной аттестации  </vt:lpstr>
      <vt:lpstr>Количество студентов успешно прошедших ИГА,  от числа принятых на 1 курс</vt:lpstr>
      <vt:lpstr>Предложения и замечания ГАК  </vt:lpstr>
      <vt:lpstr>Проект решения</vt:lpstr>
    </vt:vector>
  </TitlesOfParts>
  <Company>ФГБОУ ИФ МГТУ ГА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итоговой государственной аттестации выпускников ИФ МГТУ ГА ЗФО  в 2012/2013 учебном году</dc:title>
  <dc:creator>Лена</dc:creator>
  <cp:lastModifiedBy>User</cp:lastModifiedBy>
  <cp:revision>335</cp:revision>
  <dcterms:created xsi:type="dcterms:W3CDTF">2013-03-04T07:58:25Z</dcterms:created>
  <dcterms:modified xsi:type="dcterms:W3CDTF">2019-05-21T06:52:18Z</dcterms:modified>
</cp:coreProperties>
</file>