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drawings/drawing1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3.xml" ContentType="application/vnd.openxmlformats-officedocument.drawingml.chartshapes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14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drawings/drawing15.xml" ContentType="application/vnd.openxmlformats-officedocument.drawingml.chartshapes+xml"/>
  <Override PartName="/ppt/charts/chart35.xml" ContentType="application/vnd.openxmlformats-officedocument.drawingml.chart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7"/>
  </p:notesMasterIdLst>
  <p:sldIdLst>
    <p:sldId id="256" r:id="rId2"/>
    <p:sldId id="291" r:id="rId3"/>
    <p:sldId id="308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0" r:id="rId17"/>
    <p:sldId id="294" r:id="rId18"/>
    <p:sldId id="257" r:id="rId19"/>
    <p:sldId id="258" r:id="rId20"/>
    <p:sldId id="285" r:id="rId21"/>
    <p:sldId id="259" r:id="rId22"/>
    <p:sldId id="260" r:id="rId23"/>
    <p:sldId id="286" r:id="rId24"/>
    <p:sldId id="261" r:id="rId25"/>
    <p:sldId id="265" r:id="rId26"/>
    <p:sldId id="278" r:id="rId27"/>
    <p:sldId id="311" r:id="rId28"/>
    <p:sldId id="292" r:id="rId29"/>
    <p:sldId id="293" r:id="rId30"/>
    <p:sldId id="272" r:id="rId31"/>
    <p:sldId id="288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20" r:id="rId40"/>
    <p:sldId id="321" r:id="rId41"/>
    <p:sldId id="322" r:id="rId42"/>
    <p:sldId id="323" r:id="rId43"/>
    <p:sldId id="324" r:id="rId44"/>
    <p:sldId id="325" r:id="rId45"/>
    <p:sldId id="309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6" autoAdjust="0"/>
    <p:restoredTop sz="86377" autoAdjust="0"/>
  </p:normalViewPr>
  <p:slideViewPr>
    <p:cSldViewPr>
      <p:cViewPr>
        <p:scale>
          <a:sx n="85" d="100"/>
          <a:sy n="85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69" d="100"/>
          <a:sy n="69" d="100"/>
        </p:scale>
        <p:origin x="-32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9.2592592592594079E-3"/>
                  <c:y val="-3.8212086968818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499E-3"/>
                  <c:y val="-5.4588695669741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-3.0864197530864499E-3"/>
                  <c:y val="-1.6376608700922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640039131927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1">
                  <c:v>11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18</c:v>
                </c:pt>
                <c:pt idx="1">
                  <c:v>8</c:v>
                </c:pt>
                <c:pt idx="2">
                  <c:v>26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975308641975419E-2"/>
                  <c:y val="-2.729434783487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78E-2"/>
                  <c:y val="-2.729434783487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567808"/>
        <c:axId val="65221120"/>
        <c:axId val="0"/>
      </c:bar3DChart>
      <c:catAx>
        <c:axId val="14456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5221120"/>
        <c:crosses val="autoZero"/>
        <c:auto val="1"/>
        <c:lblAlgn val="ctr"/>
        <c:lblOffset val="100"/>
        <c:noMultiLvlLbl val="0"/>
      </c:catAx>
      <c:valAx>
        <c:axId val="65221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aseline="0" dirty="0" smtClean="0"/>
                  <a:t>Количество, чел.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3.359227665986201E-2"/>
              <c:y val="0.307980626603709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4567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27857976086322"/>
          <c:y val="5.0450864357347414E-2"/>
          <c:w val="0.74481408573928254"/>
          <c:h val="0.673981533921258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98080"/>
        <c:axId val="65265664"/>
        <c:axId val="0"/>
      </c:bar3DChart>
      <c:catAx>
        <c:axId val="29998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265664"/>
        <c:crosses val="autoZero"/>
        <c:auto val="1"/>
        <c:lblAlgn val="ctr"/>
        <c:lblOffset val="100"/>
        <c:noMultiLvlLbl val="0"/>
      </c:catAx>
      <c:valAx>
        <c:axId val="65265664"/>
        <c:scaling>
          <c:orientation val="minMax"/>
          <c:max val="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Численность, чел.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9998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4886750267306"/>
          <c:y val="0.16555439681961981"/>
          <c:w val="0.77874708369787404"/>
          <c:h val="0.63936054885199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6.1728395061728392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086419753086443E-3"/>
                  <c:y val="-1.346813129757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283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46E-3"/>
                  <c:y val="5.1627907338453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5432098765432146E-3"/>
                  <c:y val="4.938237041599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97568"/>
        <c:axId val="65267968"/>
      </c:barChart>
      <c:catAx>
        <c:axId val="29997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267968"/>
        <c:crosses val="autoZero"/>
        <c:auto val="1"/>
        <c:lblAlgn val="ctr"/>
        <c:lblOffset val="100"/>
        <c:noMultiLvlLbl val="0"/>
      </c:catAx>
      <c:valAx>
        <c:axId val="65267968"/>
        <c:scaling>
          <c:orientation val="minMax"/>
          <c:max val="100"/>
          <c:min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 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9997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54E-3"/>
                  <c:y val="-7.5420044554119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5.1178092976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641E-3"/>
                  <c:y val="-2.4626749269096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</c:v>
                </c:pt>
                <c:pt idx="1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9.2592592592593819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658E-3"/>
                  <c:y val="3.5401327024833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35</c:v>
                </c:pt>
                <c:pt idx="1">
                  <c:v>69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 учебный год</c:v>
                </c:pt>
                <c:pt idx="1">
                  <c:v>2015-2016 учебный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53</c:v>
                </c:pt>
                <c:pt idx="1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16000"/>
        <c:axId val="65270272"/>
      </c:barChart>
      <c:catAx>
        <c:axId val="33216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270272"/>
        <c:crosses val="autoZero"/>
        <c:auto val="1"/>
        <c:lblAlgn val="ctr"/>
        <c:lblOffset val="100"/>
        <c:noMultiLvlLbl val="0"/>
      </c:catAx>
      <c:valAx>
        <c:axId val="65270272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2160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4"/>
              <c:layout>
                <c:manualLayout>
                  <c:x val="1.4989640623956199E-3"/>
                  <c:y val="-1.752726386595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</c:v>
                </c:pt>
                <c:pt idx="1">
                  <c:v>43</c:v>
                </c:pt>
                <c:pt idx="2">
                  <c:v>28</c:v>
                </c:pt>
                <c:pt idx="3">
                  <c:v>23</c:v>
                </c:pt>
                <c:pt idx="4">
                  <c:v>153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4968921871869115E-3"/>
                  <c:y val="-1.0015579351976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48203119781353E-3"/>
                  <c:y val="-5.007789675988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906765615606E-2"/>
                  <c:y val="2.5038948379940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</c:v>
                </c:pt>
                <c:pt idx="1">
                  <c:v>24</c:v>
                </c:pt>
                <c:pt idx="2">
                  <c:v>25</c:v>
                </c:pt>
                <c:pt idx="3">
                  <c:v>21</c:v>
                </c:pt>
                <c:pt idx="4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48</c:v>
                </c:pt>
                <c:pt idx="1">
                  <c:v>28</c:v>
                </c:pt>
                <c:pt idx="2">
                  <c:v>34</c:v>
                </c:pt>
                <c:pt idx="3">
                  <c:v>15</c:v>
                </c:pt>
                <c:pt idx="4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624000"/>
        <c:axId val="111722496"/>
        <c:axId val="0"/>
      </c:bar3DChart>
      <c:catAx>
        <c:axId val="114624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722496"/>
        <c:crosses val="autoZero"/>
        <c:auto val="1"/>
        <c:lblAlgn val="ctr"/>
        <c:lblOffset val="100"/>
        <c:noMultiLvlLbl val="0"/>
      </c:catAx>
      <c:valAx>
        <c:axId val="111722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Количество,</a:t>
                </a:r>
                <a:r>
                  <a:rPr lang="ru-RU" baseline="0" dirty="0" smtClean="0"/>
                  <a:t> чел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462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4"/>
              <c:layout>
                <c:manualLayout>
                  <c:x val="-1.5094233976209456E-2"/>
                  <c:y val="8.743108204798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4.24</c:v>
                </c:pt>
                <c:pt idx="1">
                  <c:v>4</c:v>
                </c:pt>
                <c:pt idx="2">
                  <c:v>3.65</c:v>
                </c:pt>
                <c:pt idx="3">
                  <c:v>4</c:v>
                </c:pt>
                <c:pt idx="4" formatCode="0.00">
                  <c:v>3.9699999999999998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7.71604938271614E-3"/>
                  <c:y val="-1.752726386595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950089456116367E-3"/>
                  <c:y val="-5.8700448262141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4.0999999999999996</c:v>
                </c:pt>
                <c:pt idx="1">
                  <c:v>3.63</c:v>
                </c:pt>
                <c:pt idx="2">
                  <c:v>3.92</c:v>
                </c:pt>
                <c:pt idx="3">
                  <c:v>4.2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1.0802469135802585E-2"/>
                  <c:y val="-2.503894837994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1.5023369027964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585E-2"/>
                  <c:y val="-5.0079868330619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9143694015996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4.08</c:v>
                </c:pt>
                <c:pt idx="1">
                  <c:v>3.9299999999999997</c:v>
                </c:pt>
                <c:pt idx="2">
                  <c:v>3.9699999999999998</c:v>
                </c:pt>
                <c:pt idx="3">
                  <c:v>4.5</c:v>
                </c:pt>
                <c:pt idx="4" formatCode="0.00">
                  <c:v>4.0599999999999996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36128"/>
        <c:axId val="111724800"/>
        <c:axId val="0"/>
      </c:bar3DChart>
      <c:catAx>
        <c:axId val="114736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724800"/>
        <c:crosses val="autoZero"/>
        <c:auto val="1"/>
        <c:lblAlgn val="ctr"/>
        <c:lblOffset val="100"/>
        <c:noMultiLvlLbl val="0"/>
      </c:catAx>
      <c:valAx>
        <c:axId val="111724800"/>
        <c:scaling>
          <c:orientation val="minMax"/>
          <c:max val="5"/>
          <c:min val="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2051254009915616E-2"/>
              <c:y val="0.3643567108718355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4736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8602575811344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78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79.7</c:v>
                </c:pt>
                <c:pt idx="1">
                  <c:v>76</c:v>
                </c:pt>
                <c:pt idx="2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7.7160493827161825E-3"/>
                  <c:y val="-3.2753217401845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65.099999999999994</c:v>
                </c:pt>
                <c:pt idx="1">
                  <c:v>41.6</c:v>
                </c:pt>
                <c:pt idx="2">
                  <c:v>57.2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7.7160493827161235E-3"/>
                  <c:y val="-1.4628258259098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78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50</c:v>
                </c:pt>
                <c:pt idx="1">
                  <c:v>60</c:v>
                </c:pt>
                <c:pt idx="2">
                  <c:v>67.599999999999994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9.2592592592593698E-3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82.6</c:v>
                </c:pt>
                <c:pt idx="1">
                  <c:v>81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1604938271605135E-2"/>
                  <c:y val="-1.681669911463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31E-2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412E-2"/>
                  <c:y val="-1.201192793902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Лист1!$B$6:$D$6</c:f>
              <c:numCache>
                <c:formatCode>0.0</c:formatCode>
                <c:ptCount val="3"/>
                <c:pt idx="0">
                  <c:v>69.349999999999994</c:v>
                </c:pt>
                <c:pt idx="1">
                  <c:v>64.649999999999991</c:v>
                </c:pt>
                <c:pt idx="2" formatCode="General">
                  <c:v>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187072"/>
        <c:axId val="111727104"/>
        <c:axId val="0"/>
      </c:bar3DChart>
      <c:catAx>
        <c:axId val="291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727104"/>
        <c:crosses val="autoZero"/>
        <c:auto val="1"/>
        <c:lblAlgn val="ctr"/>
        <c:lblOffset val="100"/>
        <c:noMultiLvlLbl val="0"/>
      </c:catAx>
      <c:valAx>
        <c:axId val="111727104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человек сдавших на 4 и 5  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187072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42</c:v>
                </c:pt>
                <c:pt idx="2">
                  <c:v>27</c:v>
                </c:pt>
                <c:pt idx="3">
                  <c:v>23</c:v>
                </c:pt>
                <c:pt idx="4">
                  <c:v>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4"/>
              <c:layout>
                <c:manualLayout>
                  <c:x val="6.1728395061728392E-3"/>
                  <c:y val="2.735031838354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</c:v>
                </c:pt>
                <c:pt idx="1">
                  <c:v>27</c:v>
                </c:pt>
                <c:pt idx="2">
                  <c:v>22</c:v>
                </c:pt>
                <c:pt idx="3">
                  <c:v>19</c:v>
                </c:pt>
                <c:pt idx="4">
                  <c:v>117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1.4285614298912555E-2"/>
                  <c:y val="-2.633735980410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51</c:v>
                </c:pt>
                <c:pt idx="1">
                  <c:v>28</c:v>
                </c:pt>
                <c:pt idx="2">
                  <c:v>37</c:v>
                </c:pt>
                <c:pt idx="3">
                  <c:v>15</c:v>
                </c:pt>
                <c:pt idx="4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187584"/>
        <c:axId val="111729408"/>
        <c:axId val="0"/>
      </c:bar3DChart>
      <c:catAx>
        <c:axId val="29187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729408"/>
        <c:crosses val="autoZero"/>
        <c:auto val="1"/>
        <c:lblAlgn val="ctr"/>
        <c:lblOffset val="100"/>
        <c:noMultiLvlLbl val="0"/>
      </c:catAx>
      <c:valAx>
        <c:axId val="111729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</a:t>
                </a:r>
                <a:r>
                  <a:rPr lang="ru-RU" baseline="0" dirty="0" smtClean="0"/>
                  <a:t>ство, чел.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187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4.3099999999999996</c:v>
                </c:pt>
                <c:pt idx="1">
                  <c:v>4.1099999999999985</c:v>
                </c:pt>
                <c:pt idx="2">
                  <c:v>4</c:v>
                </c:pt>
                <c:pt idx="3">
                  <c:v>4.5</c:v>
                </c:pt>
                <c:pt idx="4">
                  <c:v>4.2300000000000004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4"/>
              <c:layout>
                <c:manualLayout>
                  <c:x val="-8.8888266748789746E-3"/>
                  <c:y val="-7.618994292753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4.5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4.5999999999999996</c:v>
                </c:pt>
                <c:pt idx="4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2.6583406878142552E-2"/>
                  <c:y val="-1.292920243618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General">
                  <c:v>4.0999999999999996</c:v>
                </c:pt>
                <c:pt idx="1">
                  <c:v>3.9299999999999997</c:v>
                </c:pt>
                <c:pt idx="2">
                  <c:v>4.03</c:v>
                </c:pt>
                <c:pt idx="3" formatCode="General">
                  <c:v>4.5</c:v>
                </c:pt>
                <c:pt idx="4" formatCode="General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186560"/>
        <c:axId val="59745408"/>
        <c:axId val="0"/>
      </c:bar3DChart>
      <c:catAx>
        <c:axId val="29186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59745408"/>
        <c:crosses val="autoZero"/>
        <c:auto val="1"/>
        <c:lblAlgn val="ctr"/>
        <c:lblOffset val="100"/>
        <c:noMultiLvlLbl val="0"/>
      </c:catAx>
      <c:valAx>
        <c:axId val="59745408"/>
        <c:scaling>
          <c:orientation val="minMax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29186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7160493827161235E-3"/>
                  <c:y val="-1.178587669670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82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86.2</c:v>
                </c:pt>
                <c:pt idx="1">
                  <c:v>91.8</c:v>
                </c:pt>
                <c:pt idx="2">
                  <c:v>80.400000000000006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3.2753217115881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1.1131746825635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79.099999999999994</c:v>
                </c:pt>
                <c:pt idx="1">
                  <c:v>74.099999999999994</c:v>
                </c:pt>
                <c:pt idx="2">
                  <c:v>60.7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9.2592592592593698E-3"/>
                  <c:y val="-2.1835415022514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1235E-3"/>
                  <c:y val="-2.6640186198124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74.8</c:v>
                </c:pt>
                <c:pt idx="1">
                  <c:v>77.3</c:v>
                </c:pt>
                <c:pt idx="2">
                  <c:v>67.599999999999994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3.0864197530864421E-3"/>
                  <c:y val="-1.441431352683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98E-3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91.3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7.7160493827161235E-3"/>
                  <c:y val="-2.402385587805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06E-2"/>
                  <c:y val="-1.441431352683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82.9</c:v>
                </c:pt>
                <c:pt idx="1">
                  <c:v>85.8</c:v>
                </c:pt>
                <c:pt idx="2">
                  <c:v>74.8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34080"/>
        <c:axId val="59747712"/>
        <c:axId val="0"/>
      </c:bar3DChart>
      <c:catAx>
        <c:axId val="1147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9747712"/>
        <c:crosses val="autoZero"/>
        <c:auto val="1"/>
        <c:lblAlgn val="ctr"/>
        <c:lblOffset val="100"/>
        <c:noMultiLvlLbl val="0"/>
      </c:catAx>
      <c:valAx>
        <c:axId val="59747712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человек сдавших на 4 и 5  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4734080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7.7160493827161235E-3"/>
                  <c:y val="-1.2519476658273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</c:v>
                </c:pt>
                <c:pt idx="1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5.0077906633094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3.0864197530864421E-3"/>
                  <c:y val="-7.5116859949642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31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7160493827161235E-3"/>
                  <c:y val="-7.5116859949642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15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56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254272"/>
        <c:axId val="59750016"/>
        <c:axId val="0"/>
      </c:bar3DChart>
      <c:catAx>
        <c:axId val="115254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59750016"/>
        <c:crosses val="autoZero"/>
        <c:auto val="1"/>
        <c:lblAlgn val="ctr"/>
        <c:lblOffset val="100"/>
        <c:noMultiLvlLbl val="0"/>
      </c:catAx>
      <c:valAx>
        <c:axId val="59750016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работ/проектов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5254272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2.3148148148148147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5834E-3"/>
                  <c:y val="-4.652854040518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3.489640530388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 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Лист1!$B$2:$D$2</c:f>
              <c:numCache>
                <c:formatCode>0.00</c:formatCode>
                <c:ptCount val="3"/>
                <c:pt idx="0">
                  <c:v>4.18</c:v>
                </c:pt>
                <c:pt idx="1">
                  <c:v>4.13</c:v>
                </c:pt>
                <c:pt idx="2" formatCode="0.0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8206E-2"/>
                  <c:y val="-2.908033775323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64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83E-2"/>
                  <c:y val="-3.4896405303887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Лист1!$B$1:$D$1</c:f>
              <c:strCache>
                <c:ptCount val="3"/>
                <c:pt idx="0">
                  <c:v>2013/14 уч. 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Лист1!$B$3:$D$3</c:f>
              <c:numCache>
                <c:formatCode>0.00</c:formatCode>
                <c:ptCount val="3"/>
                <c:pt idx="1">
                  <c:v>3.73</c:v>
                </c:pt>
                <c:pt idx="2" formatCode="0.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585E-2"/>
                  <c:y val="-2.32642702025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412E-2"/>
                  <c:y val="-4.0712472854536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8E-3"/>
                  <c:y val="-3.489640530388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 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Лист1!$B$4:$D$4</c:f>
              <c:numCache>
                <c:formatCode>0.00</c:formatCode>
                <c:ptCount val="3"/>
                <c:pt idx="0">
                  <c:v>4</c:v>
                </c:pt>
                <c:pt idx="1">
                  <c:v>3.88</c:v>
                </c:pt>
                <c:pt idx="2">
                  <c:v>4.1199999999999966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6.68847768324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612E-2"/>
                  <c:y val="-6.397674305712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04E-2"/>
                  <c:y val="-2.908033775323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 год</c:v>
                </c:pt>
                <c:pt idx="1">
                  <c:v>2014/15 уч. год</c:v>
                </c:pt>
                <c:pt idx="2">
                  <c:v>2015/16 уч. год</c:v>
                </c:pt>
              </c:strCache>
            </c:strRef>
          </c:cat>
          <c:val>
            <c:numRef>
              <c:f>Лист1!$B$5:$D$5</c:f>
              <c:numCache>
                <c:formatCode>0.00</c:formatCode>
                <c:ptCount val="3"/>
                <c:pt idx="0">
                  <c:v>4.09</c:v>
                </c:pt>
                <c:pt idx="1">
                  <c:v>3.9099999999999997</c:v>
                </c:pt>
                <c:pt idx="2">
                  <c:v>4.1099999999999985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46432"/>
        <c:axId val="60135040"/>
        <c:axId val="0"/>
      </c:bar3DChart>
      <c:catAx>
        <c:axId val="2894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135040"/>
        <c:crosses val="autoZero"/>
        <c:auto val="1"/>
        <c:lblAlgn val="ctr"/>
        <c:lblOffset val="100"/>
        <c:noMultiLvlLbl val="0"/>
      </c:catAx>
      <c:valAx>
        <c:axId val="60135040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28946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layout>
                <c:manualLayout>
                  <c:x val="7.7160493827161235E-3"/>
                  <c:y val="-4.8705899588376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080508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Лист1!$F$2:$F$3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24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825728"/>
        <c:axId val="115007488"/>
        <c:axId val="0"/>
      </c:bar3DChart>
      <c:catAx>
        <c:axId val="114825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15007488"/>
        <c:crosses val="autoZero"/>
        <c:auto val="1"/>
        <c:lblAlgn val="ctr"/>
        <c:lblOffset val="100"/>
        <c:noMultiLvlLbl val="0"/>
      </c:catAx>
      <c:valAx>
        <c:axId val="115007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4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3"/>
              <c:layout>
                <c:manualLayout>
                  <c:x val="6.1728395061728392E-3"/>
                  <c:y val="-2.8159102030626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18</c:v>
                </c:pt>
                <c:pt idx="1">
                  <c:v>18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5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Лист1!$F$2:$F$4</c:f>
              <c:numCache>
                <c:formatCode>0</c:formatCode>
                <c:ptCount val="3"/>
                <c:pt idx="0">
                  <c:v>26</c:v>
                </c:pt>
                <c:pt idx="1">
                  <c:v>31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826240"/>
        <c:axId val="115009792"/>
        <c:axId val="0"/>
      </c:bar3DChart>
      <c:catAx>
        <c:axId val="114826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15009792"/>
        <c:crosses val="autoZero"/>
        <c:auto val="1"/>
        <c:lblAlgn val="ctr"/>
        <c:lblOffset val="100"/>
        <c:noMultiLvlLbl val="0"/>
      </c:catAx>
      <c:valAx>
        <c:axId val="115009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14826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3"/>
              <c:layout>
                <c:manualLayout>
                  <c:x val="9.2592592592593732E-3"/>
                  <c:y val="7.618994292753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3"/>
              <c:layout>
                <c:manualLayout>
                  <c:x val="1.0802469135802571E-2"/>
                  <c:y val="-5.0793295285022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937344"/>
        <c:axId val="115012096"/>
        <c:axId val="0"/>
      </c:bar3DChart>
      <c:catAx>
        <c:axId val="11493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012096"/>
        <c:crosses val="autoZero"/>
        <c:auto val="1"/>
        <c:lblAlgn val="ctr"/>
        <c:lblOffset val="100"/>
        <c:noMultiLvlLbl val="0"/>
      </c:catAx>
      <c:valAx>
        <c:axId val="115012096"/>
        <c:scaling>
          <c:orientation val="minMax"/>
          <c:max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Количество,</a:t>
                </a:r>
                <a:r>
                  <a:rPr lang="ru-RU" baseline="0" dirty="0" smtClean="0"/>
                  <a:t> чел.</a:t>
                </a:r>
                <a:endParaRPr lang="ru-RU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14937344"/>
        <c:crosses val="autoZero"/>
        <c:crossBetween val="between"/>
        <c:majorUnit val="1"/>
        <c:min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2880978926465"/>
          <c:y val="4.0701469511287683E-2"/>
          <c:w val="0.75842976962335085"/>
          <c:h val="0.73158862328418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387E-3"/>
                  <c:y val="-1.122379623667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02721085261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 уч.г.</c:v>
                </c:pt>
                <c:pt idx="1">
                  <c:v>2014/2015 уч.г.</c:v>
                </c:pt>
                <c:pt idx="2">
                  <c:v>2015/2016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</c:v>
                </c:pt>
                <c:pt idx="1">
                  <c:v>91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8291854240044984E-17"/>
                  <c:y val="-1.4320693001857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160493827161131E-3"/>
                  <c:y val="-5.8502555440459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 уч.г.</c:v>
                </c:pt>
                <c:pt idx="1">
                  <c:v>2014/2015 уч.г.</c:v>
                </c:pt>
                <c:pt idx="2">
                  <c:v>2015/2016 уч.г.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98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864197530864512E-3"/>
                  <c:y val="-1.3467919204362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89E-3"/>
                  <c:y val="-1.7059275953351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 уч.г.</c:v>
                </c:pt>
                <c:pt idx="1">
                  <c:v>2014/2015 уч.г.</c:v>
                </c:pt>
                <c:pt idx="2">
                  <c:v>2015/2016 уч.г.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96</c:v>
                </c:pt>
                <c:pt idx="1">
                  <c:v>88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1.54320987654321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 уч.г.</c:v>
                </c:pt>
                <c:pt idx="1">
                  <c:v>2014/2015 уч.г.</c:v>
                </c:pt>
                <c:pt idx="2">
                  <c:v>2015/2016 уч.г.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100</c:v>
                </c:pt>
                <c:pt idx="1">
                  <c:v>90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1"/>
              <c:layout>
                <c:manualLayout>
                  <c:x val="-4.6296296296296641E-3"/>
                  <c:y val="-1.7283829645598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2013/2014 уч.г.</c:v>
                </c:pt>
                <c:pt idx="1">
                  <c:v>2014/2015 уч.г.</c:v>
                </c:pt>
                <c:pt idx="2">
                  <c:v>2015/2016 уч.г.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98</c:v>
                </c:pt>
                <c:pt idx="1">
                  <c:v>91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54784"/>
        <c:axId val="115014400"/>
      </c:barChart>
      <c:catAx>
        <c:axId val="115254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014400"/>
        <c:crosses val="autoZero"/>
        <c:auto val="1"/>
        <c:lblAlgn val="ctr"/>
        <c:lblOffset val="100"/>
        <c:noMultiLvlLbl val="0"/>
      </c:catAx>
      <c:valAx>
        <c:axId val="115014400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 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254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9420736664805"/>
          <c:y val="3.9999720036955122E-2"/>
          <c:w val="0.74972675324029048"/>
          <c:h val="0.73621640564135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875E-3"/>
                  <c:y val="-4.309734145395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570057924071194E-2"/>
                  <c:y val="-1.532556323254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2015-2016 учебный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54.7</c:v>
                </c:pt>
                <c:pt idx="1">
                  <c:v>75.400000000000006</c:v>
                </c:pt>
                <c:pt idx="2">
                  <c:v>77.3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5.1178092976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823E-3"/>
                  <c:y val="-2.4626749269096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2015-2016 учебный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79.2</c:v>
                </c:pt>
                <c:pt idx="1">
                  <c:v>79.400000000000006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9.2592592592594235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831E-3"/>
                  <c:y val="3.540132702483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2015-2016 учебный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51.9</c:v>
                </c:pt>
                <c:pt idx="1">
                  <c:v>56.4</c:v>
                </c:pt>
                <c:pt idx="2">
                  <c:v>94.9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2015-2016 учебный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100</c:v>
                </c:pt>
                <c:pt idx="1">
                  <c:v>86.4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1.2570057924071194E-2"/>
                  <c:y val="-2.145578852556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2015-2016 учебный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64.5</c:v>
                </c:pt>
                <c:pt idx="1">
                  <c:v>74.400000000000006</c:v>
                </c:pt>
                <c:pt idx="2">
                  <c:v>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71936"/>
        <c:axId val="143352960"/>
      </c:barChart>
      <c:catAx>
        <c:axId val="143271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3352960"/>
        <c:crosses val="autoZero"/>
        <c:auto val="1"/>
        <c:lblAlgn val="ctr"/>
        <c:lblOffset val="100"/>
        <c:noMultiLvlLbl val="0"/>
      </c:catAx>
      <c:valAx>
        <c:axId val="14335296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2719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9.2592592592594114E-3"/>
                  <c:y val="-3.8212086968818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504E-3"/>
                  <c:y val="-5.4588695669741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-3.0864197530864504E-3"/>
                  <c:y val="-1.6376608700922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640039131927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37856"/>
        <c:axId val="143356992"/>
        <c:axId val="0"/>
      </c:bar3DChart>
      <c:catAx>
        <c:axId val="14373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3356992"/>
        <c:crosses val="autoZero"/>
        <c:auto val="1"/>
        <c:lblAlgn val="ctr"/>
        <c:lblOffset val="100"/>
        <c:noMultiLvlLbl val="0"/>
      </c:catAx>
      <c:valAx>
        <c:axId val="14335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aseline="0" dirty="0" smtClean="0"/>
                  <a:t>Количество, чел.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3.359227665986201E-2"/>
              <c:y val="0.307980626603709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3737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25.03.01.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2.3148148148148147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5834E-3"/>
                  <c:y val="-4.652854040518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3.489640530388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8224E-2"/>
                  <c:y val="-2.9080337753239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645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83E-2"/>
                  <c:y val="-3.4896405303887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Лист1!$B$3</c:f>
              <c:numCache>
                <c:formatCode>0.0</c:formatCode>
                <c:ptCount val="1"/>
                <c:pt idx="0">
                  <c:v>3.9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59E-2"/>
                  <c:y val="-2.32642702025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412E-2"/>
                  <c:y val="-4.0712472854536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46E-3"/>
                  <c:y val="-3.489640530388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 год</c:v>
                </c:pt>
              </c:strCache>
            </c:strRef>
          </c:cat>
          <c:val>
            <c:numRef>
              <c:f>Лист1!$B$4</c:f>
              <c:numCache>
                <c:formatCode>0.0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37344"/>
        <c:axId val="143359296"/>
        <c:axId val="0"/>
      </c:bar3DChart>
      <c:catAx>
        <c:axId val="14373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3359296"/>
        <c:crosses val="autoZero"/>
        <c:auto val="1"/>
        <c:lblAlgn val="ctr"/>
        <c:lblOffset val="100"/>
        <c:noMultiLvlLbl val="0"/>
      </c:catAx>
      <c:valAx>
        <c:axId val="143359296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143737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65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5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678E-3"/>
                  <c:y val="-3.275321740184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уч.год</c:v>
                </c:pt>
              </c:strCache>
            </c:strRef>
          </c:cat>
          <c:val>
            <c:numRef>
              <c:f>Лист1!$B$3</c:f>
              <c:numCache>
                <c:formatCode>0.0</c:formatCode>
                <c:ptCount val="1"/>
                <c:pt idx="0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5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2015/16 уч.год</c:v>
                </c:pt>
              </c:strCache>
            </c:strRef>
          </c:cat>
          <c:val>
            <c:numRef>
              <c:f>Лист1!$B$4</c:f>
              <c:numCache>
                <c:formatCode>0.0</c:formatCode>
                <c:ptCount val="1"/>
                <c:pt idx="0">
                  <c:v>82.6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87520"/>
        <c:axId val="144115392"/>
        <c:axId val="0"/>
      </c:bar3DChart>
      <c:catAx>
        <c:axId val="14378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115392"/>
        <c:crosses val="autoZero"/>
        <c:auto val="1"/>
        <c:lblAlgn val="ctr"/>
        <c:lblOffset val="100"/>
        <c:noMultiLvlLbl val="0"/>
      </c:catAx>
      <c:valAx>
        <c:axId val="144115392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787520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95880723242915"/>
          <c:y val="3.8837452104639382E-2"/>
          <c:w val="0.74501348789734556"/>
          <c:h val="0.76857991116961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704E-3"/>
                  <c:y val="-3.5555413898613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93E-2"/>
                  <c:y val="-3.282038206025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207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93E-2"/>
                  <c:y val="-1.914522286848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207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1.641019103012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57E-2"/>
                  <c:y val="-2.735031838354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39904"/>
        <c:axId val="144117696"/>
        <c:axId val="0"/>
      </c:bar3DChart>
      <c:catAx>
        <c:axId val="143739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4117696"/>
        <c:crosses val="autoZero"/>
        <c:auto val="1"/>
        <c:lblAlgn val="ctr"/>
        <c:lblOffset val="100"/>
        <c:noMultiLvlLbl val="0"/>
      </c:catAx>
      <c:valAx>
        <c:axId val="144117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</a:t>
                </a:r>
                <a:r>
                  <a:rPr lang="ru-RU" sz="1200" baseline="0" dirty="0" smtClean="0"/>
                  <a:t> чел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73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7160493827161478E-3"/>
                  <c:y val="-2.1880188738163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226E-3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9034E-2"/>
                  <c:y val="-4.102535388405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4.2300000000000004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5553066995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224E-2"/>
                  <c:y val="-2.735023592270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Лист1!$B$3</c:f>
              <c:numCache>
                <c:formatCode>0.00</c:formatCode>
                <c:ptCount val="1"/>
                <c:pt idx="0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7160493827161374E-3"/>
                  <c:y val="-3.282028310724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3E-2"/>
                  <c:y val="-3.008525951497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579126722870385E-3"/>
                  <c:y val="-5.4236908524684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</c:v>
                </c:pt>
              </c:strCache>
            </c:strRef>
          </c:cat>
          <c:val>
            <c:numRef>
              <c:f>Лист1!$B$4</c:f>
              <c:numCache>
                <c:formatCode>0.00</c:formatCode>
                <c:ptCount val="1"/>
                <c:pt idx="0">
                  <c:v>4.17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40416"/>
        <c:axId val="144120000"/>
        <c:axId val="0"/>
      </c:bar3DChart>
      <c:catAx>
        <c:axId val="143740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4120000"/>
        <c:crosses val="autoZero"/>
        <c:auto val="1"/>
        <c:lblAlgn val="ctr"/>
        <c:lblOffset val="100"/>
        <c:noMultiLvlLbl val="0"/>
      </c:catAx>
      <c:valAx>
        <c:axId val="144120000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Средний</a:t>
                </a:r>
                <a:r>
                  <a:rPr lang="ru-RU" sz="1200" baseline="0" dirty="0" smtClean="0"/>
                  <a:t> балл</a:t>
                </a:r>
                <a:endParaRPr lang="ru-RU" sz="1200" dirty="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43740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52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1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2013/14 уч.год2</c:v>
                </c:pt>
                <c:pt idx="2">
                  <c:v>2015/16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71</c:v>
                </c:pt>
                <c:pt idx="1">
                  <c:v>87.5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608E-3"/>
                  <c:y val="-3.275321740184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2013/14 уч.год2</c:v>
                </c:pt>
                <c:pt idx="2">
                  <c:v>2015/16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1">
                  <c:v>54.6</c:v>
                </c:pt>
                <c:pt idx="2" formatCode="0.0">
                  <c:v>68.75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1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2013/14 уч.год2</c:v>
                </c:pt>
                <c:pt idx="2">
                  <c:v>2015/16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66.599999999999994</c:v>
                </c:pt>
                <c:pt idx="1">
                  <c:v>62.5</c:v>
                </c:pt>
                <c:pt idx="2" formatCode="0.0">
                  <c:v>76.900000000000006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5.7318130453228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8E-2"/>
                  <c:y val="-6.277700002020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2013/14 уч.год</c:v>
                </c:pt>
                <c:pt idx="1">
                  <c:v>2013/14 уч.год2</c:v>
                </c:pt>
                <c:pt idx="2">
                  <c:v>2015/16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68.8</c:v>
                </c:pt>
                <c:pt idx="1">
                  <c:v>68.2</c:v>
                </c:pt>
                <c:pt idx="2" formatCode="0.0">
                  <c:v>74.19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46944"/>
        <c:axId val="134709248"/>
        <c:axId val="0"/>
      </c:bar3DChart>
      <c:catAx>
        <c:axId val="289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709248"/>
        <c:crosses val="autoZero"/>
        <c:auto val="1"/>
        <c:lblAlgn val="ctr"/>
        <c:lblOffset val="100"/>
        <c:noMultiLvlLbl val="0"/>
      </c:catAx>
      <c:valAx>
        <c:axId val="134709248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946944"/>
        <c:crosses val="autoZero"/>
        <c:crossBetween val="between"/>
        <c:majorUnit val="10"/>
        <c:minorUnit val="1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860041800330533E-2"/>
          <c:y val="3.8757973925516095E-2"/>
          <c:w val="0.75623262369981681"/>
          <c:h val="0.71828600951906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74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7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 уч.год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713E-3"/>
                  <c:y val="-3.275321740184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 уч.год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53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</c:f>
              <c:strCache>
                <c:ptCount val="1"/>
                <c:pt idx="0">
                  <c:v>2015/2016 уч.год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82.6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87008"/>
        <c:axId val="144171584"/>
        <c:axId val="0"/>
      </c:bar3DChart>
      <c:catAx>
        <c:axId val="1437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171584"/>
        <c:crosses val="autoZero"/>
        <c:auto val="1"/>
        <c:lblAlgn val="ctr"/>
        <c:lblOffset val="100"/>
        <c:noMultiLvlLbl val="0"/>
      </c:catAx>
      <c:valAx>
        <c:axId val="144171584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787008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4605490991306609E-2"/>
          <c:w val="0.78145912316515986"/>
          <c:h val="0.748426804566560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темам, предложенным кафедрой и студентами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темам, предложенным кафедрой и студентами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темам, предложенным кафедрой и студентами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804928"/>
        <c:axId val="144173888"/>
        <c:axId val="0"/>
      </c:bar3DChart>
      <c:catAx>
        <c:axId val="143804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4173888"/>
        <c:crosses val="autoZero"/>
        <c:auto val="1"/>
        <c:lblAlgn val="ctr"/>
        <c:lblOffset val="100"/>
        <c:noMultiLvlLbl val="0"/>
      </c:catAx>
      <c:valAx>
        <c:axId val="144173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804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2480273923495999E-2"/>
          <c:w val="0.79526076601535856"/>
          <c:h val="0.68745242294289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802880"/>
        <c:axId val="144176192"/>
        <c:axId val="0"/>
      </c:bar3DChart>
      <c:catAx>
        <c:axId val="143802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44176192"/>
        <c:crosses val="autoZero"/>
        <c:auto val="1"/>
        <c:lblAlgn val="ctr"/>
        <c:lblOffset val="100"/>
        <c:noMultiLvlLbl val="0"/>
      </c:catAx>
      <c:valAx>
        <c:axId val="144176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3802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27857976086322"/>
          <c:y val="5.0450864357347414E-2"/>
          <c:w val="0.74481408573928254"/>
          <c:h val="0.673981533921258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имеют  диплом с отличием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имеют  диплом с отличием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имеют  диплом с отличием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160192"/>
        <c:axId val="144178496"/>
        <c:axId val="0"/>
      </c:bar3DChart>
      <c:catAx>
        <c:axId val="145160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4178496"/>
        <c:crosses val="autoZero"/>
        <c:auto val="1"/>
        <c:lblAlgn val="ctr"/>
        <c:lblOffset val="100"/>
        <c:noMultiLvlLbl val="0"/>
      </c:catAx>
      <c:valAx>
        <c:axId val="144178496"/>
        <c:scaling>
          <c:orientation val="minMax"/>
          <c:max val="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Численность, чел.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5160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4886750267303"/>
          <c:y val="0.16555439681961981"/>
          <c:w val="0.7787470836978746"/>
          <c:h val="0.63936054885199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6.1728395061728392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0864197530864447E-3"/>
                  <c:y val="-1.346813129757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296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4E-3"/>
                  <c:y val="5.1627907338453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09600"/>
        <c:axId val="115582656"/>
      </c:barChart>
      <c:catAx>
        <c:axId val="162009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582656"/>
        <c:crosses val="autoZero"/>
        <c:auto val="1"/>
        <c:lblAlgn val="ctr"/>
        <c:lblOffset val="100"/>
        <c:noMultiLvlLbl val="0"/>
      </c:catAx>
      <c:valAx>
        <c:axId val="115582656"/>
        <c:scaling>
          <c:orientation val="minMax"/>
          <c:max val="100"/>
          <c:min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 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0096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25.03.01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63E-3"/>
                  <c:y val="-7.5420044554119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25.03.02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5.1178092976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675E-3"/>
                  <c:y val="-2.4626749269096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9.2592592592593906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693E-3"/>
                  <c:y val="3.540132702483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2015-2016 учебный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984576"/>
        <c:axId val="115584960"/>
      </c:barChart>
      <c:catAx>
        <c:axId val="144984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584960"/>
        <c:crosses val="autoZero"/>
        <c:auto val="1"/>
        <c:lblAlgn val="ctr"/>
        <c:lblOffset val="100"/>
        <c:noMultiLvlLbl val="0"/>
      </c:catAx>
      <c:valAx>
        <c:axId val="11558496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49845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95880723242915"/>
          <c:y val="3.8837452104639382E-2"/>
          <c:w val="0.74501348789734556"/>
          <c:h val="0.76857991116961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704E-3"/>
                  <c:y val="-3.5555413898613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86E-2"/>
                  <c:y val="-3.282038206025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202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86E-2"/>
                  <c:y val="-1.914522286848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202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1">
                  <c:v>11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1.641019103012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5E-2"/>
                  <c:y val="-2.735031838354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19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1604938271605059E-2"/>
                  <c:y val="-3.555541389861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8E-2"/>
                  <c:y val="-5.196560492874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36</c:v>
                </c:pt>
                <c:pt idx="1">
                  <c:v>35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48480"/>
        <c:axId val="134711552"/>
        <c:axId val="0"/>
      </c:bar3DChart>
      <c:catAx>
        <c:axId val="28948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711552"/>
        <c:crosses val="autoZero"/>
        <c:auto val="1"/>
        <c:lblAlgn val="ctr"/>
        <c:lblOffset val="100"/>
        <c:noMultiLvlLbl val="0"/>
      </c:catAx>
      <c:valAx>
        <c:axId val="134711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</a:t>
                </a:r>
                <a:r>
                  <a:rPr lang="ru-RU" sz="1200" baseline="0" dirty="0" smtClean="0"/>
                  <a:t> чел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8948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7160493827161426E-3"/>
                  <c:y val="-2.1880188738163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217E-3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9027E-2"/>
                  <c:y val="-4.102535388405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Лист1!$B$2:$D$2</c:f>
              <c:numCache>
                <c:formatCode>0.0</c:formatCode>
                <c:ptCount val="3"/>
                <c:pt idx="0">
                  <c:v>4</c:v>
                </c:pt>
                <c:pt idx="1">
                  <c:v>4.2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5553066995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206E-2"/>
                  <c:y val="-2.7350235922704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Лист1!$B$3:$D$3</c:f>
              <c:numCache>
                <c:formatCode>0.0</c:formatCode>
                <c:ptCount val="3"/>
                <c:pt idx="1">
                  <c:v>3.5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7160493827161305E-3"/>
                  <c:y val="-3.282028310724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25E-2"/>
                  <c:y val="-3.0085259514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579126722870316E-3"/>
                  <c:y val="-5.4236908524684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Лист1!$B$4:$D$4</c:f>
              <c:numCache>
                <c:formatCode>0.0</c:formatCode>
                <c:ptCount val="3"/>
                <c:pt idx="0" formatCode="0.00">
                  <c:v>4.1599999999999975</c:v>
                </c:pt>
                <c:pt idx="1">
                  <c:v>4.0999999999999996</c:v>
                </c:pt>
                <c:pt idx="2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432098765432148E-2"/>
                  <c:y val="-5.743549543767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Лист1!$B$5:$D$5</c:f>
              <c:numCache>
                <c:formatCode>0.0</c:formatCode>
                <c:ptCount val="3"/>
                <c:pt idx="0">
                  <c:v>4.0999999999999996</c:v>
                </c:pt>
                <c:pt idx="1">
                  <c:v>3.9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27200"/>
        <c:axId val="134713856"/>
        <c:axId val="0"/>
      </c:bar3DChart>
      <c:catAx>
        <c:axId val="2942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713856"/>
        <c:crosses val="autoZero"/>
        <c:auto val="1"/>
        <c:lblAlgn val="ctr"/>
        <c:lblOffset val="100"/>
        <c:noMultiLvlLbl val="0"/>
      </c:catAx>
      <c:valAx>
        <c:axId val="134713856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Средний</a:t>
                </a:r>
                <a:r>
                  <a:rPr lang="ru-RU" sz="1200" baseline="0" dirty="0" smtClean="0"/>
                  <a:t> балл</a:t>
                </a:r>
                <a:endParaRPr lang="ru-RU" sz="1200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29427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860041800330533E-2"/>
          <c:y val="3.8757973925516095E-2"/>
          <c:w val="0.75623262369981636"/>
          <c:h val="0.71828600951906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57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3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76.5</c:v>
                </c:pt>
                <c:pt idx="1">
                  <c:v>81.3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643E-3"/>
                  <c:y val="-3.2753217401845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1">
                  <c:v>54.5</c:v>
                </c:pt>
                <c:pt idx="2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46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73.7</c:v>
                </c:pt>
                <c:pt idx="1">
                  <c:v>87.5</c:v>
                </c:pt>
                <c:pt idx="2">
                  <c:v>76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85802469135803E-2"/>
                  <c:y val="-3.0023782618357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753086419753133E-2"/>
                  <c:y val="-1.9106043484409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2013/2014 уч.год</c:v>
                </c:pt>
                <c:pt idx="1">
                  <c:v>2014/2015 уч.год</c:v>
                </c:pt>
                <c:pt idx="2">
                  <c:v>2015/2016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75.099999999999994</c:v>
                </c:pt>
                <c:pt idx="1">
                  <c:v>74.400000000000006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81312"/>
        <c:axId val="134716160"/>
        <c:axId val="0"/>
      </c:bar3DChart>
      <c:catAx>
        <c:axId val="2958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716160"/>
        <c:crosses val="autoZero"/>
        <c:auto val="1"/>
        <c:lblAlgn val="ctr"/>
        <c:lblOffset val="100"/>
        <c:noMultiLvlLbl val="0"/>
      </c:catAx>
      <c:valAx>
        <c:axId val="134716160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581312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2.3148148148148147E-2"/>
                  <c:y val="-1.385996848221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33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84384"/>
        <c:axId val="134716736"/>
        <c:axId val="0"/>
      </c:bar3DChart>
      <c:catAx>
        <c:axId val="29584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716736"/>
        <c:crosses val="autoZero"/>
        <c:auto val="1"/>
        <c:lblAlgn val="ctr"/>
        <c:lblOffset val="100"/>
        <c:noMultiLvlLbl val="0"/>
      </c:catAx>
      <c:valAx>
        <c:axId val="134716736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работ/проектов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584384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4897327306164361"/>
          <c:y val="0.40210977095037931"/>
          <c:w val="0.14176743546171219"/>
          <c:h val="0.453153931167457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4605490991306609E-2"/>
          <c:w val="0.78145912316515986"/>
          <c:h val="0.748426804566560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1.0802469135802491E-2"/>
                  <c:y val="-2.326419562440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26E-3"/>
                  <c:y val="-2.035617117135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95008"/>
        <c:axId val="29920640"/>
        <c:axId val="0"/>
      </c:bar3DChart>
      <c:catAx>
        <c:axId val="29995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29920640"/>
        <c:crosses val="autoZero"/>
        <c:auto val="1"/>
        <c:lblAlgn val="ctr"/>
        <c:lblOffset val="100"/>
        <c:noMultiLvlLbl val="0"/>
      </c:catAx>
      <c:valAx>
        <c:axId val="29920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9950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2480273923495978E-2"/>
          <c:w val="0.79526076601535856"/>
          <c:h val="0.68745242294289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24</c:v>
                </c:pt>
                <c:pt idx="1">
                  <c:v>21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96864"/>
        <c:axId val="29922944"/>
        <c:axId val="0"/>
      </c:bar3DChart>
      <c:catAx>
        <c:axId val="29796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29922944"/>
        <c:crosses val="autoZero"/>
        <c:auto val="1"/>
        <c:lblAlgn val="ctr"/>
        <c:lblOffset val="100"/>
        <c:noMultiLvlLbl val="0"/>
      </c:catAx>
      <c:valAx>
        <c:axId val="29922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79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0.74653</cdr:x>
      <cdr:y>0.89048</cdr:y>
    </cdr:from>
    <cdr:to>
      <cdr:x>0.99827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4143404"/>
          <a:ext cx="2071695" cy="509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0.18229</cdr:x>
      <cdr:y>0.55271</cdr:y>
    </cdr:from>
    <cdr:to>
      <cdr:x>0.83334</cdr:x>
      <cdr:y>0.55306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500198" y="2571768"/>
          <a:ext cx="5357850" cy="1588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0.30382</cdr:x>
      <cdr:y>0.6811</cdr:y>
    </cdr:from>
    <cdr:to>
      <cdr:x>0.41493</cdr:x>
      <cdr:y>0.88385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0330" y="3071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0.44271</cdr:x>
      <cdr:y>0.69694</cdr:y>
    </cdr:from>
    <cdr:to>
      <cdr:x>0.5625</cdr:x>
      <cdr:y>0.91553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3338" y="314327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0.66667</cdr:x>
      <cdr:y>0.89474</cdr:y>
    </cdr:from>
    <cdr:to>
      <cdr:x>0.875</cdr:x>
      <cdr:y>0.97807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57784" y="3643338"/>
          <a:ext cx="1518033" cy="339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(100%)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0.10784</cdr:x>
      <cdr:y>0.10526</cdr:y>
    </cdr:from>
    <cdr:to>
      <cdr:x>0.88042</cdr:x>
      <cdr:y>0.1056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85818" y="428628"/>
          <a:ext cx="5629540" cy="138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0.77778</cdr:x>
      <cdr:y>0.9</cdr:y>
    </cdr:from>
    <cdr:to>
      <cdr:x>0.98611</cdr:x>
      <cdr:y>0.98571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16" y="4500594"/>
          <a:ext cx="1714473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(80%)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0.11111</cdr:x>
      <cdr:y>0.18966</cdr:y>
    </cdr:from>
    <cdr:to>
      <cdr:x>0.88369</cdr:x>
      <cdr:y>0.18998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85818" y="785818"/>
          <a:ext cx="5463966" cy="132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0.74653</cdr:x>
      <cdr:y>0.89048</cdr:y>
    </cdr:from>
    <cdr:to>
      <cdr:x>0.99827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4143404"/>
          <a:ext cx="2071695" cy="509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0.18229</cdr:x>
      <cdr:y>0.55271</cdr:y>
    </cdr:from>
    <cdr:to>
      <cdr:x>0.83334</cdr:x>
      <cdr:y>0.55306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500198" y="2571768"/>
          <a:ext cx="5357850" cy="1588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0.78994</cdr:x>
      <cdr:y>0.78301</cdr:y>
    </cdr:from>
    <cdr:to>
      <cdr:x>0.99827</cdr:x>
      <cdr:y>0.87001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0858" y="3643338"/>
          <a:ext cx="1714473" cy="404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0.16814</cdr:x>
      <cdr:y>0.49042</cdr:y>
    </cdr:from>
    <cdr:to>
      <cdr:x>0.81919</cdr:x>
      <cdr:y>0.49077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357322" y="2071702"/>
          <a:ext cx="5255597" cy="14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0.78646</cdr:x>
      <cdr:y>0.91667</cdr:y>
    </cdr:from>
    <cdr:to>
      <cdr:x>0.99479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2254" y="4714908"/>
          <a:ext cx="1714473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(100%)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0.09201</cdr:x>
      <cdr:y>0.16667</cdr:y>
    </cdr:from>
    <cdr:to>
      <cdr:x>0.86459</cdr:x>
      <cdr:y>0.16701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57214" y="857256"/>
          <a:ext cx="6358025" cy="174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0.77778</cdr:x>
      <cdr:y>0.9</cdr:y>
    </cdr:from>
    <cdr:to>
      <cdr:x>0.98611</cdr:x>
      <cdr:y>0.98571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18" y="4500594"/>
          <a:ext cx="1714473" cy="428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(80%)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0.10069</cdr:x>
      <cdr:y>0.21429</cdr:y>
    </cdr:from>
    <cdr:to>
      <cdr:x>0.87327</cdr:x>
      <cdr:y>0.21461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828638" y="1071591"/>
          <a:ext cx="6358025" cy="160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0.78994</cdr:x>
      <cdr:y>0.78301</cdr:y>
    </cdr:from>
    <cdr:to>
      <cdr:x>0.99827</cdr:x>
      <cdr:y>0.87001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0858" y="3643338"/>
          <a:ext cx="1714473" cy="404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0.16814</cdr:x>
      <cdr:y>0.49042</cdr:y>
    </cdr:from>
    <cdr:to>
      <cdr:x>0.81919</cdr:x>
      <cdr:y>0.49077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357322" y="2071702"/>
          <a:ext cx="5255597" cy="14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0.43924</cdr:x>
      <cdr:y>0.6153</cdr:y>
    </cdr:from>
    <cdr:to>
      <cdr:x>0.53299</cdr:x>
      <cdr:y>0.77827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34" y="2643193"/>
          <a:ext cx="771524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0.55208</cdr:x>
      <cdr:y>0.6153</cdr:y>
    </cdr:from>
    <cdr:to>
      <cdr:x>0.66319</cdr:x>
      <cdr:y>0.82816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4342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0.7257</cdr:x>
      <cdr:y>0.6153</cdr:y>
    </cdr:from>
    <cdr:to>
      <cdr:x>0.83681</cdr:x>
      <cdr:y>0.82816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218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0.78646</cdr:x>
      <cdr:y>0.91667</cdr:y>
    </cdr:from>
    <cdr:to>
      <cdr:x>0.99479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2254" y="4714908"/>
          <a:ext cx="1714473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(100%)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0.09201</cdr:x>
      <cdr:y>0.16667</cdr:y>
    </cdr:from>
    <cdr:to>
      <cdr:x>0.86459</cdr:x>
      <cdr:y>0.16701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57214" y="857256"/>
          <a:ext cx="6358025" cy="174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0.77778</cdr:x>
      <cdr:y>0.9</cdr:y>
    </cdr:from>
    <cdr:to>
      <cdr:x>0.98611</cdr:x>
      <cdr:y>0.98571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18" y="4500594"/>
          <a:ext cx="1714473" cy="428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(80%)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0.10069</cdr:x>
      <cdr:y>0.21429</cdr:y>
    </cdr:from>
    <cdr:to>
      <cdr:x>0.87327</cdr:x>
      <cdr:y>0.21461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828638" y="1071591"/>
          <a:ext cx="6358025" cy="160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0.79167</cdr:x>
      <cdr:y>0.90476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45461" y="4071956"/>
          <a:ext cx="1669825" cy="428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(25% </a:t>
          </a:r>
          <a:r>
            <a: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0.12015</cdr:x>
      <cdr:y>0.58443</cdr:y>
    </cdr:from>
    <cdr:to>
      <cdr:x>0.85953</cdr:x>
      <cdr:y>0.60317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flipV="1">
          <a:off x="928694" y="2630288"/>
          <a:ext cx="5715040" cy="8435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0.78432</cdr:x>
      <cdr:y>0.89286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86544" y="3571900"/>
          <a:ext cx="17287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(25%)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0.12478</cdr:x>
      <cdr:y>0.59703</cdr:y>
    </cdr:from>
    <cdr:to>
      <cdr:x>0.87345</cdr:x>
      <cdr:y>0.60846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000132" y="2388442"/>
          <a:ext cx="6000792" cy="4571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0.43924</cdr:x>
      <cdr:y>0.6153</cdr:y>
    </cdr:from>
    <cdr:to>
      <cdr:x>0.53299</cdr:x>
      <cdr:y>0.77827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34" y="2643193"/>
          <a:ext cx="771524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0.55208</cdr:x>
      <cdr:y>0.6153</cdr:y>
    </cdr:from>
    <cdr:to>
      <cdr:x>0.66319</cdr:x>
      <cdr:y>0.82816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4342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0.7257</cdr:x>
      <cdr:y>0.6153</cdr:y>
    </cdr:from>
    <cdr:to>
      <cdr:x>0.83681</cdr:x>
      <cdr:y>0.82816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218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0.6811</cdr:y>
    </cdr:from>
    <cdr:to>
      <cdr:x>0.41493</cdr:x>
      <cdr:y>0.88385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0330" y="3071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0.44271</cdr:x>
      <cdr:y>0.69694</cdr:y>
    </cdr:from>
    <cdr:to>
      <cdr:x>0.5625</cdr:x>
      <cdr:y>0.91553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3338" y="314327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FCE-F047-46DB-A706-DC9F69ABD787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0CB68-4DAC-48C1-907C-94C2C298B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3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0CB68-4DAC-48C1-907C-94C2C298BF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0CB68-4DAC-48C1-907C-94C2C298BF5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2143116"/>
            <a:ext cx="7500990" cy="178595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Итоги государственной итоговой аттестации 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2015/2016 учебном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1300" dirty="0" smtClean="0">
                <a:solidFill>
                  <a:srgbClr val="00B0F0"/>
                </a:solidFill>
              </a:rPr>
              <a:t/>
            </a:r>
            <a:br>
              <a:rPr lang="ru-RU" sz="1300" dirty="0" smtClean="0">
                <a:solidFill>
                  <a:srgbClr val="00B0F0"/>
                </a:solidFill>
              </a:rPr>
            </a:br>
            <a:endParaRPr lang="ru-RU" sz="1300" b="1" dirty="0" smtClean="0">
              <a:solidFill>
                <a:schemeClr val="accent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i?id=530062723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1857356" cy="16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786188" y="6143625"/>
            <a:ext cx="19351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29 марта 2016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00232" y="500042"/>
            <a:ext cx="6786610" cy="107157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Иркутский филиал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федерального государственного бюджетного образовательного учреждения высшего профессионального образования «Московский государственный технический университет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гражданской авиации» (МГТУ ГА)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4291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1"/>
                </a:solidFill>
                <a:latin typeface="Bookman Old Style" pitchFamily="18" charset="0"/>
              </a:rPr>
              <a:t>Докладчик: </a:t>
            </a:r>
          </a:p>
          <a:p>
            <a:r>
              <a:rPr lang="ru-RU" sz="1400" b="1" dirty="0" smtClean="0">
                <a:solidFill>
                  <a:schemeClr val="accent1"/>
                </a:solidFill>
                <a:latin typeface="Bookman Old Style" pitchFamily="18" charset="0"/>
              </a:rPr>
              <a:t>начальник УМУ Шушарин В.А.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14" y="1285861"/>
          <a:ext cx="747238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Характеристика ВКР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36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7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1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получивших диплом с отличием,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рекомендованных  в аспирантуру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по специальностям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1438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аттестованных по итогам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итоговой государственной аттестации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07236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 успешно прошедших ИГА,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от числа принятых на 1 курс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14546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Набор: 95 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32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27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36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857752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Выпуск:  60 чел.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(отчислено 35 чел.)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20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15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25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1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283" y="1071546"/>
            <a:ext cx="871543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тематике дипломных проектов и работ шире использовать современную авиационную технику.</a:t>
            </a:r>
          </a:p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эксплуатационную направленность ВКР в соответствии со специальностью.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160903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выпускных квалификационных работ, выполняемых по заказам авиапредприятий, и продолжить работу в рамках комплексных тем, направленных на развитие лабораторной базы кафедры. 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Шире использовать оборудование в ВКР, применяемое при проведении научно-исследовательских работ студентов.</a:t>
            </a:r>
          </a:p>
          <a:p>
            <a:pPr marL="228600" indent="-228600">
              <a:buAutoNum type="arabicPeriod"/>
            </a:pP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160905 </a:t>
            </a:r>
          </a:p>
          <a:p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Продолжать активную работу по выполнению комплексных ВКР и ВКР в интересах и по заявкам авиапредприятий;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тематику ВКР, направленных на перспективные разработки и эффективное освоение новой авиационной техники;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ВКР шире использовать нормативные отраслевые документы и рекомендации ИКАО;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внедряемых ВКР и ВКР, проводимых в области фундаментальных и поисковых научных исследований.</a:t>
            </a:r>
          </a:p>
          <a:p>
            <a:pPr algn="ctr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857388"/>
          </a:xfrm>
        </p:spPr>
        <p:txBody>
          <a:bodyPr anchor="t"/>
          <a:lstStyle/>
          <a:p>
            <a:pPr lvl="0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итоговая аттестация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студентов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заочной формы обучения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28680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ИГА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сдачи ИМЭС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375" cy="44291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1400" u="sng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высшего образования – программам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программам магистратуры, утвержденный  приказом Минобразования России от 29.06.2015 №636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проведении государственной итоговой аттестации по образовательным программам высшего образования – программам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программам магистратуры в федеральном государственном бюджетном образовательном учреждении высшего профессионального образования «Московский государственный технический университет гражданской авиации, утвержденное  приказом ректора от 25.12.2015 г. № 493.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государственной  итоговой аттестации по образовательным программам высшего образования – программам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программам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Иркутском филиале МГТУ ГА.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 об итоговой государственной аттестации выпускников Иркутского филиала  МГТУ ГА специальностей 160901, 160903, 160905, 080507.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конкурсе на лучшую ВКР студента.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внутривузовской проверке качества образовательного процесса.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ректора  о составе и организации работы Государственных аттестационных комиссий.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директора об утверждении тем выпускных квалификационных работ и назначении руководителей.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выпускающих кафедр о допуске к защите ВКР (протоколы заседания кафедр).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Графики и расписания прохождения ГАК.</a:t>
            </a:r>
          </a:p>
          <a:p>
            <a:endParaRPr lang="ru-RU" sz="1200" b="1" dirty="0" smtClean="0">
              <a:solidFill>
                <a:schemeClr val="bg2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14362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Обеспечение нормативными и локальными актами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071546"/>
          <a:ext cx="801528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сдачи ИМЭС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500188"/>
          <a:ext cx="8001056" cy="38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допущенных к защите ВКР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64386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защиты ВКР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801528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защиты ВКР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285861"/>
          <a:ext cx="790101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Характеристика ВКР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94384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(данные отчетов ГАК)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214423"/>
          <a:ext cx="78009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 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2152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получивших диплом с отличием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2866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аттестованных по итогам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итоговой государственной аттестации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707236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 успешно прошедших ИГА,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от числа принятых на 1 курс соответствующего набора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786050" y="5357826"/>
            <a:ext cx="2143140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Набор: 154чел.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66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35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39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080507 – 14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715008" y="5357826"/>
            <a:ext cx="3214710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Выпуск:  131чел.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(отчислено 23 чел.)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51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28чел.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37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080507 – 15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857388"/>
          </a:xfrm>
        </p:spPr>
        <p:txBody>
          <a:bodyPr anchor="t"/>
          <a:lstStyle/>
          <a:p>
            <a:pPr lvl="0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итоговая аттестация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студентов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очной формы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160901</a:t>
            </a:r>
          </a:p>
          <a:p>
            <a:pPr>
              <a:buNone/>
            </a:pPr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тематике дипломных проектов и работ шире использовать современную авиационную технику.</a:t>
            </a: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эксплуатационную направленность ВКР в соответствии со специальностью.</a:t>
            </a:r>
          </a:p>
          <a:p>
            <a:pPr>
              <a:buNone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160903</a:t>
            </a:r>
          </a:p>
          <a:p>
            <a:pPr>
              <a:buNone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выпускных квалификационных работ, выполняемых по заказам авиапредприятий, и продолжить работу в рамках комплексных тем, направленных на развитие лабораторной базы кафедры. </a:t>
            </a: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Шире использовать оборудование в ВКР, применяемое при проведении научно-исследовательских работ студентов.</a:t>
            </a:r>
          </a:p>
          <a:p>
            <a:pPr>
              <a:buNone/>
            </a:pPr>
            <a:endParaRPr lang="ru-RU" sz="1200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160905</a:t>
            </a: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Продолжать активную работу по выполнению комплексных ВКР и ВКР в интересах и по заявкам авиапредприятий;</a:t>
            </a: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тематику ВКР, направленных на перспективные разработки и эффективное освоение новой авиационной техники;</a:t>
            </a: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ВКР шире использовать нормативные отраслевые документы и рекомендации ИКАО;</a:t>
            </a:r>
          </a:p>
          <a:p>
            <a:pPr marL="228600" indent="-228600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внедряемых ВКР и ВКР, проводимых в области фундаментальных и поисковых научных исследований.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080507  (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 ГАК 2015 г.)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Недостатки.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Недостаточно тем ВКР, выполняемых по заявкам авиапредприятий.</a:t>
            </a:r>
            <a:r>
              <a:rPr lang="ru-RU" sz="1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(предложения ГАК 2014 г.)</a:t>
            </a: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Отсутствуют ДР выполненные в области фундаментальных и поисковых научных исследований.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(решение ученого совета 2014 г.)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студенты продемонстрировали недостаточное умение рассчитывать отведенное на ответ время и небольшое количество примеров из практики, слабое владение терминологическим аппаратом и недостаточными умениями и навыками публичного выступления.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Рекомендации.</a:t>
            </a: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Повышать качество учебной работы профессорско-преподавательского состава кафедры Экономики авиапредприятий, путем усовершенствования аудиторных занятий, обзорных лекций и консультаций, проводимых перед итоговым экзаменом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Организовать работу на кафедре по налаживанию контактов с авиапредприятиями для четкого представления студентами, не работающими в отрасли гражданской авиации, о функционировании как отдельных подразделений авиапредприятия, так и авиапредприятия в целом, а так же сбора данных, необходимых для детальных расчетов по экономическому анализу</a:t>
            </a:r>
            <a:r>
              <a:rPr lang="ru-RU" sz="12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r>
              <a:rPr lang="ru-RU" sz="12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2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тематике</a:t>
            </a:r>
            <a:r>
              <a:rPr lang="ru-RU" sz="1200" b="1" i="1" dirty="0" smtClean="0">
                <a:solidFill>
                  <a:srgbClr val="0070C0"/>
                </a:solidFill>
                <a:latin typeface="Bookman Old Style" pitchFamily="18" charset="0"/>
              </a:rPr>
              <a:t> ВКР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2014 г.)</a:t>
            </a:r>
            <a:endParaRPr lang="ru-RU" sz="1200" b="1" i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 anchor="t">
            <a:norm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857388"/>
          </a:xfrm>
        </p:spPr>
        <p:txBody>
          <a:bodyPr anchor="t"/>
          <a:lstStyle/>
          <a:p>
            <a:pPr lvl="0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итоговая аттестация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студентов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очной формы обучения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(бакалавры)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ИГА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сдачи ИМЭС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сдачи ИМЭС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500188"/>
          <a:ext cx="7972452" cy="435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защите ВКР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97245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072494" cy="42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36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ИГА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7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1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получивших диплом с отличием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1438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аттестованных по итогам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итоговой государственной аттестации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07236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 успешно прошедших ИГА,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от числа принятых на 1 курс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14546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Набор: 33 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25.03.01 – 14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25.03.02– 19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857752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Выпуск:  23 чел.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(отчислено 10 чел.)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25.03.01 – 13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25.03.02– 10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1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283" y="1071546"/>
            <a:ext cx="871543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25.03.01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ВКР шире использовать современные программные комплексы и результаты научных исследований.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эксплуатационную направленность ВКР в соответствии с направлением подготовки.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25.03.01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бакалаврских работ, выполняемых по заказам авиапредприятий, и продолжить работу в рамках комплексных тем, направленных на развитие лабораторной базы кафедры. 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/>
              <a:t>	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Заслушав и обсудив доклад начальника учебно-методического управления филиала Шушарина В.А.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«Итоги работы государственной аттестационной комиссии в 2014/2015 учебном году», 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ученый совет постановляет: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	Государственная итоговая аттестация студентов выпускного курса проведена в соответствии с нормативными документами и локальными актами. Результаты сдачи государственного экзамена и защиты выпускных квалификационных работ, соответствие уровня подготовки выпускников квалификационным требованиям ГОС признать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удовлетворительными.</a:t>
            </a:r>
          </a:p>
          <a:p>
            <a:pPr lvl="0">
              <a:buFont typeface="+mj-lt"/>
              <a:buAutoNum type="arabicPeriod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	На заседаниях ученых советов факультетов, кафедр рассмотреть недостатки и рекомендации ГАК, спланировать мероприятия по совершенствованию основных образовательных программ, организации итоговой аттестации выпускников. 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Срок исполнения : 30 апреля 2015 г.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Ответственные: деканы факультетов, заведующие кафедрами.</a:t>
            </a:r>
          </a:p>
          <a:p>
            <a:pPr lvl="0">
              <a:buNone/>
            </a:pPr>
            <a:endParaRPr lang="ru-RU" sz="1200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	Разработать положения об государственной итоговой аттестации, программы государственных экзаменов, фонды оценочных средств и критерии оценки выпускных квалификационных работ по направлениям подготовки и специальностям филиала. 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Срок исполнения : 31 мая 2015 г.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 Ответственные: заведующие выпускающими кафедрами.</a:t>
            </a:r>
          </a:p>
          <a:p>
            <a:pPr algn="just">
              <a:buNone/>
            </a:pPr>
            <a:endParaRPr lang="ru-RU" sz="1200" b="1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428628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Проект решения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сдачи ИМЭС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сдачи ИМЭС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500188"/>
          <a:ext cx="7972452" cy="435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защите ВКР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97245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072494" cy="42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3104</TotalTime>
  <Words>1149</Words>
  <Application>Microsoft Office PowerPoint</Application>
  <PresentationFormat>Экран (4:3)</PresentationFormat>
  <Paragraphs>259</Paragraphs>
  <Slides>45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Открытая</vt:lpstr>
      <vt:lpstr>Итоги государственной итоговой аттестации в 2015/2016 учебном году     </vt:lpstr>
      <vt:lpstr>Обеспечение нормативными и локальными актами  </vt:lpstr>
      <vt:lpstr>Государственная итоговая аттестация  студентов  очной формы обучения</vt:lpstr>
      <vt:lpstr>Численность студентов, допущенных к ИГА   </vt:lpstr>
      <vt:lpstr>Результаты сдачи ИМЭС   </vt:lpstr>
      <vt:lpstr>Качество сдачи ИМЭС   </vt:lpstr>
      <vt:lpstr>Численность студентов, допущенных к защите ВКР  </vt:lpstr>
      <vt:lpstr>Результаты защиты ВКР    </vt:lpstr>
      <vt:lpstr>Качество защиты ВКР   </vt:lpstr>
      <vt:lpstr>Характеристика ВКР</vt:lpstr>
      <vt:lpstr>Качественные показатели ВКР </vt:lpstr>
      <vt:lpstr>Качественные показатели ВКР </vt:lpstr>
      <vt:lpstr>Количество студентов, получивших диплом с отличием,  рекомендованных  в аспирантуру  по специальностям</vt:lpstr>
      <vt:lpstr>Количество студентов, аттестованных по итогам  итоговой государственной аттестации  </vt:lpstr>
      <vt:lpstr>Количество студентов успешно прошедших ИГА,  от числа принятых на 1 курс</vt:lpstr>
      <vt:lpstr>Предложения и замечания ГАК  </vt:lpstr>
      <vt:lpstr>Государственная итоговая аттестация  студентов  заочной формы обучения</vt:lpstr>
      <vt:lpstr>Численность студентов, допущенных к ИГА</vt:lpstr>
      <vt:lpstr>Результаты сдачи ИМЭС</vt:lpstr>
      <vt:lpstr> Качество сдачи ИМЭС </vt:lpstr>
      <vt:lpstr>Численность студентов,  допущенных к защите ВКР</vt:lpstr>
      <vt:lpstr>Результаты защиты ВКР </vt:lpstr>
      <vt:lpstr>Качество защиты ВКР  </vt:lpstr>
      <vt:lpstr>Характеристика ВКР </vt:lpstr>
      <vt:lpstr>Качественные показатели ВКР (данные отчетов ГАК)</vt:lpstr>
      <vt:lpstr> Качественные показатели ВКР </vt:lpstr>
      <vt:lpstr>Количество студентов, получивших диплом с отличием</vt:lpstr>
      <vt:lpstr>Количество студентов, аттестованных по итогам  итоговой государственной аттестации </vt:lpstr>
      <vt:lpstr>Количество студентов успешно прошедших ИГА,  от числа принятых на 1 курс соответствующего набора</vt:lpstr>
      <vt:lpstr>Предложения и замечания ГАК </vt:lpstr>
      <vt:lpstr>Предложения и замечания ГАК </vt:lpstr>
      <vt:lpstr>Государственная итоговая аттестация  студентов  очной формы обучения (бакалавры)</vt:lpstr>
      <vt:lpstr>Численность студентов, допущенных к ИГА   </vt:lpstr>
      <vt:lpstr>Результаты сдачи ИМЭС   </vt:lpstr>
      <vt:lpstr>Качество сдачи ИМЭС   </vt:lpstr>
      <vt:lpstr>Численность студентов, допущенных к защите ВКР  </vt:lpstr>
      <vt:lpstr>Результаты защиты ВКР    </vt:lpstr>
      <vt:lpstr>Качество защиты ВКР   </vt:lpstr>
      <vt:lpstr>Качественные показатели ВКР </vt:lpstr>
      <vt:lpstr>Качественные показатели ВКР </vt:lpstr>
      <vt:lpstr>Количество студентов, получивших диплом с отличием</vt:lpstr>
      <vt:lpstr>Количество студентов, аттестованных по итогам  итоговой государственной аттестации  </vt:lpstr>
      <vt:lpstr>Количество студентов успешно прошедших ИГА,  от числа принятых на 1 курс</vt:lpstr>
      <vt:lpstr>Предложения и замечания ГАК  </vt:lpstr>
      <vt:lpstr>Проект решения</vt:lpstr>
    </vt:vector>
  </TitlesOfParts>
  <Company>ФГБОУ ИФ МГТУ ГА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итоговой государственной аттестации выпускников ИФ МГТУ ГА ЗФО  в 2012/2013 учебном году</dc:title>
  <dc:creator>Лена</dc:creator>
  <cp:lastModifiedBy>User</cp:lastModifiedBy>
  <cp:revision>335</cp:revision>
  <dcterms:created xsi:type="dcterms:W3CDTF">2013-03-04T07:58:25Z</dcterms:created>
  <dcterms:modified xsi:type="dcterms:W3CDTF">2019-05-21T06:52:18Z</dcterms:modified>
</cp:coreProperties>
</file>