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 id="264" r:id="rId5"/>
    <p:sldId id="258" r:id="rId6"/>
    <p:sldId id="261" r:id="rId7"/>
    <p:sldId id="262" r:id="rId8"/>
    <p:sldId id="265"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9" d="100"/>
          <a:sy n="39" d="100"/>
        </p:scale>
        <p:origin x="-114"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235237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114109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310386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124412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57227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7F70C5-6BC9-4421-8AF3-B7F4E9F2A464}" type="datetimeFigureOut">
              <a:rPr lang="ru-RU" smtClean="0"/>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307613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7F70C5-6BC9-4421-8AF3-B7F4E9F2A464}" type="datetimeFigureOut">
              <a:rPr lang="ru-RU" smtClean="0"/>
              <a:t>16.05.2022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32589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7F70C5-6BC9-4421-8AF3-B7F4E9F2A464}" type="datetimeFigureOut">
              <a:rPr lang="ru-RU" smtClean="0"/>
              <a:t>16.05.2022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341323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7F70C5-6BC9-4421-8AF3-B7F4E9F2A464}" type="datetimeFigureOut">
              <a:rPr lang="ru-RU" smtClean="0"/>
              <a:t>16.05.2022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199745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7F70C5-6BC9-4421-8AF3-B7F4E9F2A464}" type="datetimeFigureOut">
              <a:rPr lang="ru-RU" smtClean="0"/>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88757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7F70C5-6BC9-4421-8AF3-B7F4E9F2A464}" type="datetimeFigureOut">
              <a:rPr lang="ru-RU" smtClean="0"/>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944A76-D580-490F-8D0F-746F2E5B7D3E}" type="slidenum">
              <a:rPr lang="ru-RU" smtClean="0"/>
              <a:t>‹#›</a:t>
            </a:fld>
            <a:endParaRPr lang="ru-RU"/>
          </a:p>
        </p:txBody>
      </p:sp>
    </p:spTree>
    <p:extLst>
      <p:ext uri="{BB962C8B-B14F-4D97-AF65-F5344CB8AC3E}">
        <p14:creationId xmlns:p14="http://schemas.microsoft.com/office/powerpoint/2010/main" val="158637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70C5-6BC9-4421-8AF3-B7F4E9F2A464}" type="datetimeFigureOut">
              <a:rPr lang="ru-RU" smtClean="0"/>
              <a:t>16.05.2022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44A76-D580-490F-8D0F-746F2E5B7D3E}" type="slidenum">
              <a:rPr lang="ru-RU" smtClean="0"/>
              <a:t>‹#›</a:t>
            </a:fld>
            <a:endParaRPr lang="ru-RU"/>
          </a:p>
        </p:txBody>
      </p:sp>
    </p:spTree>
    <p:extLst>
      <p:ext uri="{BB962C8B-B14F-4D97-AF65-F5344CB8AC3E}">
        <p14:creationId xmlns:p14="http://schemas.microsoft.com/office/powerpoint/2010/main" val="104133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noFill/>
        </p:spPr>
        <p:txBody>
          <a:bodyPr>
            <a:normAutofit/>
            <a:scene3d>
              <a:camera prst="orthographicFront"/>
              <a:lightRig rig="threePt" dir="t"/>
            </a:scene3d>
            <a:sp3d extrusionH="127000" contourW="50800">
              <a:bevelT w="120650" h="114300" prst="convex"/>
              <a:bevelB w="215900" h="228600" prst="cross"/>
            </a:sp3d>
          </a:bodyPr>
          <a:lstStyle/>
          <a:p>
            <a:r>
              <a:rPr lang="ru-RU" sz="8000" b="1" i="1" dirty="0" smtClean="0">
                <a:solidFill>
                  <a:srgbClr val="FFFF00"/>
                </a:solidFill>
              </a:rPr>
              <a:t>Ко дню </a:t>
            </a:r>
            <a:br>
              <a:rPr lang="ru-RU" sz="8000" b="1" i="1" dirty="0" smtClean="0">
                <a:solidFill>
                  <a:srgbClr val="FFFF00"/>
                </a:solidFill>
              </a:rPr>
            </a:br>
            <a:r>
              <a:rPr lang="ru-RU" sz="8000" b="1" i="1" dirty="0" smtClean="0">
                <a:solidFill>
                  <a:srgbClr val="FFFF00"/>
                </a:solidFill>
              </a:rPr>
              <a:t>Великой Победы</a:t>
            </a:r>
            <a:endParaRPr lang="ru-RU" sz="8000" b="1" i="1" dirty="0">
              <a:solidFill>
                <a:srgbClr val="FFFF00"/>
              </a:solidFill>
            </a:endParaRPr>
          </a:p>
        </p:txBody>
      </p:sp>
      <p:sp>
        <p:nvSpPr>
          <p:cNvPr id="3" name="Подзаголовок 2"/>
          <p:cNvSpPr>
            <a:spLocks noGrp="1"/>
          </p:cNvSpPr>
          <p:nvPr>
            <p:ph type="subTitle" idx="1"/>
          </p:nvPr>
        </p:nvSpPr>
        <p:spPr>
          <a:xfrm>
            <a:off x="6425513" y="4565864"/>
            <a:ext cx="5066270" cy="2032643"/>
          </a:xfrm>
        </p:spPr>
        <p:txBody>
          <a:bodyPr>
            <a:noAutofit/>
          </a:bodyPr>
          <a:lstStyle/>
          <a:p>
            <a:pPr algn="r"/>
            <a:r>
              <a:rPr lang="ru-RU" sz="2800" b="1" dirty="0" smtClean="0">
                <a:solidFill>
                  <a:srgbClr val="FFFF00"/>
                </a:solidFill>
              </a:rPr>
              <a:t>Иркутский филиал МГТУ ГА</a:t>
            </a:r>
          </a:p>
          <a:p>
            <a:pPr algn="r"/>
            <a:r>
              <a:rPr lang="ru-RU" sz="2800" b="1" dirty="0" smtClean="0">
                <a:solidFill>
                  <a:srgbClr val="FFFF00"/>
                </a:solidFill>
              </a:rPr>
              <a:t>Автор: студент 2 курса</a:t>
            </a:r>
          </a:p>
          <a:p>
            <a:pPr algn="r"/>
            <a:r>
              <a:rPr lang="ru-RU" sz="2800" b="1" dirty="0" smtClean="0">
                <a:solidFill>
                  <a:srgbClr val="FFFF00"/>
                </a:solidFill>
              </a:rPr>
              <a:t> кафедры АЭС и ПНК</a:t>
            </a:r>
          </a:p>
          <a:p>
            <a:pPr algn="r"/>
            <a:r>
              <a:rPr lang="ru-RU" sz="2800" b="1" dirty="0" smtClean="0">
                <a:solidFill>
                  <a:srgbClr val="FFFF00"/>
                </a:solidFill>
              </a:rPr>
              <a:t>Шеметов Андрей Сергеевич </a:t>
            </a:r>
            <a:endParaRPr lang="ru-RU" sz="2800" b="1" dirty="0">
              <a:solidFill>
                <a:srgbClr val="FFFF00"/>
              </a:solidFill>
            </a:endParaRPr>
          </a:p>
        </p:txBody>
      </p:sp>
    </p:spTree>
    <p:extLst>
      <p:ext uri="{BB962C8B-B14F-4D97-AF65-F5344CB8AC3E}">
        <p14:creationId xmlns:p14="http://schemas.microsoft.com/office/powerpoint/2010/main" val="200189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5978" y="1245930"/>
            <a:ext cx="9144000" cy="2387600"/>
          </a:xfrm>
        </p:spPr>
        <p:txBody>
          <a:bodyPr>
            <a:normAutofit fontScale="90000"/>
          </a:bodyPr>
          <a:lstStyle/>
          <a:p>
            <a:r>
              <a:rPr lang="ru-RU" dirty="0" smtClean="0"/>
              <a:t>Ветеран Великой </a:t>
            </a:r>
            <a:r>
              <a:rPr lang="ru-RU" dirty="0" smtClean="0"/>
              <a:t>Отечественной </a:t>
            </a:r>
            <a:r>
              <a:rPr lang="ru-RU" dirty="0" smtClean="0"/>
              <a:t>войны </a:t>
            </a:r>
            <a:br>
              <a:rPr lang="ru-RU" dirty="0" smtClean="0"/>
            </a:br>
            <a:r>
              <a:rPr lang="ru-RU" b="1" dirty="0" smtClean="0"/>
              <a:t>Шеметов Иннокентий Гаврилович </a:t>
            </a:r>
            <a:r>
              <a:rPr lang="ru-RU" dirty="0" smtClean="0"/>
              <a:t/>
            </a:r>
            <a:br>
              <a:rPr lang="ru-RU" dirty="0" smtClean="0"/>
            </a:br>
            <a:r>
              <a:rPr lang="ru-RU" dirty="0" smtClean="0"/>
              <a:t>(12.02.1922-11.09.2012)</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35" y="258417"/>
            <a:ext cx="3237470" cy="5078895"/>
          </a:xfrm>
          <a:prstGeom prst="rect">
            <a:avLst/>
          </a:prstGeom>
        </p:spPr>
      </p:pic>
    </p:spTree>
    <p:extLst>
      <p:ext uri="{BB962C8B-B14F-4D97-AF65-F5344CB8AC3E}">
        <p14:creationId xmlns:p14="http://schemas.microsoft.com/office/powerpoint/2010/main" val="268377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Детство и юношество </a:t>
            </a:r>
            <a:endParaRPr lang="ru-RU" dirty="0"/>
          </a:p>
        </p:txBody>
      </p:sp>
      <p:sp>
        <p:nvSpPr>
          <p:cNvPr id="3" name="Объект 2"/>
          <p:cNvSpPr>
            <a:spLocks noGrp="1"/>
          </p:cNvSpPr>
          <p:nvPr>
            <p:ph idx="1"/>
          </p:nvPr>
        </p:nvSpPr>
        <p:spPr/>
        <p:txBody>
          <a:bodyPr/>
          <a:lstStyle/>
          <a:p>
            <a:pPr marL="0" indent="0">
              <a:buNone/>
            </a:pPr>
            <a:r>
              <a:rPr lang="ru-RU" dirty="0"/>
              <a:t>Иннокентий Гаврилович родился 12 февраля 1922 года в маленькой деревушке </a:t>
            </a:r>
            <a:r>
              <a:rPr lang="ru-RU" dirty="0" err="1" smtClean="0"/>
              <a:t>Шеметова</a:t>
            </a:r>
            <a:r>
              <a:rPr lang="ru-RU" dirty="0" smtClean="0"/>
              <a:t> </a:t>
            </a:r>
            <a:r>
              <a:rPr lang="ru-RU" dirty="0" err="1" smtClean="0"/>
              <a:t>Верхоленского</a:t>
            </a:r>
            <a:r>
              <a:rPr lang="ru-RU" dirty="0" smtClean="0"/>
              <a:t> уезда Иркутской губернии РСФСР, </a:t>
            </a:r>
            <a:r>
              <a:rPr lang="ru-RU" dirty="0"/>
              <a:t>в семье бедного </a:t>
            </a:r>
            <a:r>
              <a:rPr lang="ru-RU" dirty="0" smtClean="0"/>
              <a:t>крестьянина, он был старшим сыном, всего их было четверо в числе которых и мой родной дед Шеметов Владимир Гаврилович 17.07.1931 г.р. В </a:t>
            </a:r>
            <a:r>
              <a:rPr lang="ru-RU" dirty="0"/>
              <a:t>1936 году </a:t>
            </a:r>
            <a:r>
              <a:rPr lang="ru-RU" dirty="0" smtClean="0"/>
              <a:t>Иннокентий </a:t>
            </a:r>
            <a:r>
              <a:rPr lang="ru-RU" dirty="0"/>
              <a:t>поступил в </a:t>
            </a:r>
            <a:r>
              <a:rPr lang="ru-RU" dirty="0" err="1"/>
              <a:t>Верхоленский</a:t>
            </a:r>
            <a:r>
              <a:rPr lang="ru-RU" dirty="0"/>
              <a:t> </a:t>
            </a:r>
            <a:r>
              <a:rPr lang="ru-RU" dirty="0" err="1"/>
              <a:t>педтехникум</a:t>
            </a:r>
            <a:r>
              <a:rPr lang="ru-RU" dirty="0"/>
              <a:t>, а в 1938 году (во время сталинских репрессий)  его отец, Гавриил Дмитриевич, был арестован, затем </a:t>
            </a:r>
            <a:r>
              <a:rPr lang="ru-RU" dirty="0" smtClean="0"/>
              <a:t>расстрелян. </a:t>
            </a:r>
          </a:p>
          <a:p>
            <a:pPr marL="0" indent="0">
              <a:buNone/>
            </a:pPr>
            <a:r>
              <a:rPr lang="ru-RU" dirty="0" smtClean="0"/>
              <a:t>Трудовую деятельность начал в 1939 в качестве учителя начальных классов. </a:t>
            </a:r>
            <a:endParaRPr lang="ru-RU" dirty="0"/>
          </a:p>
        </p:txBody>
      </p:sp>
    </p:spTree>
    <p:extLst>
      <p:ext uri="{BB962C8B-B14F-4D97-AF65-F5344CB8AC3E}">
        <p14:creationId xmlns:p14="http://schemas.microsoft.com/office/powerpoint/2010/main" val="4010159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7" name="Объект 6"/>
          <p:cNvSpPr>
            <a:spLocks noGrp="1"/>
          </p:cNvSpPr>
          <p:nvPr>
            <p:ph idx="1"/>
          </p:nvPr>
        </p:nvSpPr>
        <p:spPr/>
        <p:txBody>
          <a:bodyPr/>
          <a:lstStyle/>
          <a:p>
            <a:pPr marL="0" indent="0">
              <a:buNone/>
            </a:pPr>
            <a:r>
              <a:rPr lang="ru-RU" dirty="0" smtClean="0"/>
              <a:t>С лева на право Иннокентий </a:t>
            </a:r>
          </a:p>
          <a:p>
            <a:pPr marL="0" indent="0">
              <a:buNone/>
            </a:pPr>
            <a:r>
              <a:rPr lang="ru-RU" dirty="0" smtClean="0"/>
              <a:t>Гаврилович, моя бабушка Татьяна, </a:t>
            </a:r>
          </a:p>
          <a:p>
            <a:pPr marL="0" indent="0">
              <a:buNone/>
            </a:pPr>
            <a:r>
              <a:rPr lang="ru-RU" dirty="0"/>
              <a:t>м</a:t>
            </a:r>
            <a:r>
              <a:rPr lang="ru-RU" dirty="0" smtClean="0"/>
              <a:t>ой родной дед Владимир.</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840" y="1825626"/>
            <a:ext cx="4639077" cy="4496798"/>
          </a:xfrm>
          <a:prstGeom prst="rect">
            <a:avLst/>
          </a:prstGeom>
        </p:spPr>
      </p:pic>
    </p:spTree>
    <p:extLst>
      <p:ext uri="{BB962C8B-B14F-4D97-AF65-F5344CB8AC3E}">
        <p14:creationId xmlns:p14="http://schemas.microsoft.com/office/powerpoint/2010/main" val="3609776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Служба</a:t>
            </a:r>
            <a:endParaRPr lang="ru-RU" dirty="0"/>
          </a:p>
        </p:txBody>
      </p:sp>
      <p:sp>
        <p:nvSpPr>
          <p:cNvPr id="3" name="Объект 2"/>
          <p:cNvSpPr>
            <a:spLocks noGrp="1"/>
          </p:cNvSpPr>
          <p:nvPr>
            <p:ph idx="1"/>
          </p:nvPr>
        </p:nvSpPr>
        <p:spPr/>
        <p:txBody>
          <a:bodyPr>
            <a:normAutofit/>
          </a:bodyPr>
          <a:lstStyle/>
          <a:p>
            <a:pPr marL="0" indent="0">
              <a:buNone/>
            </a:pPr>
            <a:r>
              <a:rPr lang="ru-RU" dirty="0" smtClean="0"/>
              <a:t>Шеметов Иннокентий Гаврилович в мае 1941 был призван </a:t>
            </a:r>
            <a:r>
              <a:rPr lang="ru-RU" dirty="0" err="1" smtClean="0"/>
              <a:t>Качугским</a:t>
            </a:r>
            <a:r>
              <a:rPr lang="ru-RU" dirty="0" smtClean="0"/>
              <a:t> Райвоенкоматом в Красную Армию. Службу нёс в Забайкалье в </a:t>
            </a:r>
            <a:r>
              <a:rPr lang="ru-RU" dirty="0" err="1" smtClean="0"/>
              <a:t>разведроте</a:t>
            </a:r>
            <a:r>
              <a:rPr lang="ru-RU" dirty="0" smtClean="0"/>
              <a:t>. </a:t>
            </a:r>
            <a:r>
              <a:rPr lang="ru-RU" dirty="0"/>
              <a:t/>
            </a:r>
            <a:br>
              <a:rPr lang="ru-RU" dirty="0"/>
            </a:br>
            <a:r>
              <a:rPr lang="ru-RU" dirty="0" smtClean="0"/>
              <a:t>Участвовал в боях с Японией. Его </a:t>
            </a:r>
            <a:r>
              <a:rPr lang="ru-RU" dirty="0" err="1" smtClean="0"/>
              <a:t>разведрота</a:t>
            </a:r>
            <a:r>
              <a:rPr lang="ru-RU" dirty="0" smtClean="0"/>
              <a:t> оказывалась порой далеко впереди боевых порядков наступающих войск. Война заканчивалась, столкнувшись с отступавшей частью японцев, сибиряк предложил им сдаться, те проявили благоразумие. За проявленные героизм и смекалку Шеметов Иннокентий Гаврилович был награждён медалью "За отвагу". Демобилизовался в 1946 году в звании капитана.</a:t>
            </a:r>
            <a:endParaRPr lang="ru-RU" dirty="0"/>
          </a:p>
        </p:txBody>
      </p:sp>
    </p:spTree>
    <p:extLst>
      <p:ext uri="{BB962C8B-B14F-4D97-AF65-F5344CB8AC3E}">
        <p14:creationId xmlns:p14="http://schemas.microsoft.com/office/powerpoint/2010/main" val="1098098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Послевоенные годы</a:t>
            </a:r>
            <a:endParaRPr lang="ru-RU" dirty="0"/>
          </a:p>
        </p:txBody>
      </p:sp>
      <p:sp>
        <p:nvSpPr>
          <p:cNvPr id="3" name="Объект 2"/>
          <p:cNvSpPr>
            <a:spLocks noGrp="1"/>
          </p:cNvSpPr>
          <p:nvPr>
            <p:ph idx="1"/>
          </p:nvPr>
        </p:nvSpPr>
        <p:spPr/>
        <p:txBody>
          <a:bodyPr>
            <a:normAutofit/>
          </a:bodyPr>
          <a:lstStyle/>
          <a:p>
            <a:pPr marL="0" indent="0">
              <a:buNone/>
            </a:pPr>
            <a:r>
              <a:rPr lang="ru-RU" dirty="0"/>
              <a:t>Вернувшись в </a:t>
            </a:r>
            <a:r>
              <a:rPr lang="ru-RU" dirty="0" err="1"/>
              <a:t>Верхоленск</a:t>
            </a:r>
            <a:r>
              <a:rPr lang="ru-RU" dirty="0"/>
              <a:t> в 1946 году, он начинает работать завучем в детском доме. В 1954 И.Г. Шеметов заочно окончил географический факультет Иркутского педагогического </a:t>
            </a:r>
            <a:r>
              <a:rPr lang="ru-RU" dirty="0" smtClean="0"/>
              <a:t>института и в тот же год </a:t>
            </a:r>
            <a:r>
              <a:rPr lang="ru-RU" dirty="0"/>
              <a:t>он уходит из детского дома в школу, где работает учителем географии, а с 1956 года – директором</a:t>
            </a:r>
            <a:r>
              <a:rPr lang="ru-RU" dirty="0" smtClean="0"/>
              <a:t>.</a:t>
            </a:r>
            <a:r>
              <a:rPr lang="ru-RU" dirty="0"/>
              <a:t> Став директором, он поставил перед собой задачи, из которых одной из самых важных была – во что бы то ни стало добиться постоянного состава педагогического коллектива, искоренить второгодничество и неуспеваемость с помощью новых методов работы с учащимися.</a:t>
            </a:r>
            <a:r>
              <a:rPr lang="ru-RU" dirty="0" smtClean="0"/>
              <a:t/>
            </a:r>
            <a:br>
              <a:rPr lang="ru-RU" dirty="0" smtClean="0"/>
            </a:br>
            <a:r>
              <a:rPr lang="ru-RU" dirty="0"/>
              <a:t>И педагогам это действительно удавалось.</a:t>
            </a:r>
            <a:r>
              <a:rPr lang="ru-RU" dirty="0" smtClean="0"/>
              <a:t> </a:t>
            </a:r>
            <a:endParaRPr lang="ru-RU" dirty="0"/>
          </a:p>
        </p:txBody>
      </p:sp>
    </p:spTree>
    <p:extLst>
      <p:ext uri="{BB962C8B-B14F-4D97-AF65-F5344CB8AC3E}">
        <p14:creationId xmlns:p14="http://schemas.microsoft.com/office/powerpoint/2010/main" val="58334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60460"/>
            <a:ext cx="10515600" cy="4351338"/>
          </a:xfrm>
        </p:spPr>
        <p:txBody>
          <a:bodyPr>
            <a:normAutofit/>
          </a:bodyPr>
          <a:lstStyle/>
          <a:p>
            <a:pPr marL="0" indent="0">
              <a:buNone/>
            </a:pPr>
            <a:r>
              <a:rPr lang="ru-RU" dirty="0" smtClean="0"/>
              <a:t>Огромное внимание он уделял трудовой деятельности учеников. Каждое лето один месяц ребята проводили в лагере труда и отдыха, где юноши помогали колхозникам на посевных, уборочных и сенокосе, а девушки заменяли доярок, находившихся в отпуске. При школе существовала своя птицеферма. В 1963 школа получила 2640 голов цыплят, из них 2440 ученики вырастили и сдали колхозу. За достижения в опытнической работе в 1963 школа получила право участвовать в ВДНХ (Выставка достижений народного хозяйства) в Москве. </a:t>
            </a:r>
          </a:p>
        </p:txBody>
      </p:sp>
    </p:spTree>
    <p:extLst>
      <p:ext uri="{BB962C8B-B14F-4D97-AF65-F5344CB8AC3E}">
        <p14:creationId xmlns:p14="http://schemas.microsoft.com/office/powerpoint/2010/main" val="308524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Стараниями Иннокентия Гавриловича в школе был организован краеведческий музей. Среди прочих предметов коллекция музея включает экспонаты, переданные во владение школе знаменитым археологом академиком А.П. Окладниковым. </a:t>
            </a:r>
            <a:r>
              <a:rPr lang="ru-RU" dirty="0" err="1" smtClean="0"/>
              <a:t>Верхоленская</a:t>
            </a:r>
            <a:r>
              <a:rPr lang="ru-RU" dirty="0" smtClean="0"/>
              <a:t> школа была одной из первых в Иркутской области, где была внедрена кабинетную систему, что позволяло проводить здесь зональные семинары для директоров школ по передаче опыта. Свои мысли по поводу развития образования И.Г. Шеметов не раз излагал на страницах газет и учительских журналов. На съезде учителей Иркутской области он был избран делегатом на Всесоюзный съезд учителей, проходивший в Москве в 1968. Являлся внештатным лектором районного комитета КПСС по вопросам международных отношений.</a:t>
            </a:r>
          </a:p>
          <a:p>
            <a:pPr marL="0" indent="0">
              <a:buNone/>
            </a:pPr>
            <a:r>
              <a:rPr lang="ru-RU" dirty="0" smtClean="0"/>
              <a:t>В 1988 ушёл на заслуженный отдых. </a:t>
            </a:r>
          </a:p>
          <a:p>
            <a:pPr marL="0" indent="0">
              <a:buNone/>
            </a:pPr>
            <a:r>
              <a:rPr lang="ru-RU" dirty="0"/>
              <a:t>В своей жизни он преодолел немалые трудности, его девизом всегда были слова: «Только трудом человек может достичь того, чего желает».</a:t>
            </a:r>
            <a:r>
              <a:rPr lang="ru-RU" dirty="0" smtClean="0"/>
              <a:t/>
            </a:r>
            <a:br>
              <a:rPr lang="ru-RU" dirty="0" smtClean="0"/>
            </a:br>
            <a:endParaRPr lang="ru-RU" dirty="0" smtClean="0"/>
          </a:p>
          <a:p>
            <a:endParaRPr lang="ru-RU" dirty="0"/>
          </a:p>
        </p:txBody>
      </p:sp>
    </p:spTree>
    <p:extLst>
      <p:ext uri="{BB962C8B-B14F-4D97-AF65-F5344CB8AC3E}">
        <p14:creationId xmlns:p14="http://schemas.microsoft.com/office/powerpoint/2010/main" val="224613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Награды и звания</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sz="2400" dirty="0"/>
              <a:t>Заслуженный учитель школы РСФСР. </a:t>
            </a:r>
            <a:endParaRPr lang="ru-RU" sz="2400" dirty="0" smtClean="0"/>
          </a:p>
          <a:p>
            <a:pPr marL="0" indent="0">
              <a:buNone/>
            </a:pPr>
            <a:r>
              <a:rPr lang="ru-RU" sz="2400" dirty="0" smtClean="0"/>
              <a:t>Награжден </a:t>
            </a:r>
            <a:r>
              <a:rPr lang="ru-RU" sz="2400" dirty="0"/>
              <a:t>медалью «За отвагу</a:t>
            </a:r>
            <a:r>
              <a:rPr lang="ru-RU" sz="2400" dirty="0" smtClean="0"/>
              <a:t>»(1945), </a:t>
            </a:r>
          </a:p>
          <a:p>
            <a:pPr marL="0" indent="0">
              <a:buNone/>
            </a:pPr>
            <a:r>
              <a:rPr lang="ru-RU" sz="2400" dirty="0" smtClean="0"/>
              <a:t>медалью «За Победу над Японией»(1946), </a:t>
            </a:r>
          </a:p>
          <a:p>
            <a:pPr marL="0" indent="0">
              <a:buNone/>
            </a:pPr>
            <a:r>
              <a:rPr lang="ru-RU" sz="2400" dirty="0" smtClean="0"/>
              <a:t>нагрудным </a:t>
            </a:r>
            <a:r>
              <a:rPr lang="ru-RU" sz="2400" dirty="0"/>
              <a:t>знаком «За творческий </a:t>
            </a:r>
            <a:endParaRPr lang="ru-RU" sz="2400" dirty="0" smtClean="0"/>
          </a:p>
          <a:p>
            <a:pPr marL="0" indent="0">
              <a:buNone/>
            </a:pPr>
            <a:r>
              <a:rPr lang="ru-RU" sz="2400" dirty="0" smtClean="0"/>
              <a:t>педагогический </a:t>
            </a:r>
            <a:r>
              <a:rPr lang="ru-RU" sz="2400" dirty="0"/>
              <a:t>труд» (1974</a:t>
            </a:r>
            <a:r>
              <a:rPr lang="ru-RU" sz="2400" dirty="0" smtClean="0"/>
              <a:t>), </a:t>
            </a:r>
          </a:p>
          <a:p>
            <a:pPr marL="0" indent="0">
              <a:buNone/>
            </a:pPr>
            <a:r>
              <a:rPr lang="ru-RU" sz="2400" dirty="0" smtClean="0"/>
              <a:t>почетный </a:t>
            </a:r>
            <a:r>
              <a:rPr lang="ru-RU" sz="2400" dirty="0"/>
              <a:t>гражданин </a:t>
            </a:r>
            <a:r>
              <a:rPr lang="ru-RU" sz="2400" dirty="0" smtClean="0"/>
              <a:t>села </a:t>
            </a:r>
            <a:r>
              <a:rPr lang="ru-RU" sz="2400" dirty="0" err="1" smtClean="0"/>
              <a:t>Верхоленск</a:t>
            </a:r>
            <a:r>
              <a:rPr lang="ru-RU" sz="2400" dirty="0" smtClean="0"/>
              <a:t> </a:t>
            </a:r>
            <a:r>
              <a:rPr lang="ru-RU" sz="2400" dirty="0"/>
              <a:t>(1991</a:t>
            </a:r>
            <a:r>
              <a:rPr lang="ru-RU" sz="2400" dirty="0" smtClean="0"/>
              <a:t>).</a:t>
            </a:r>
          </a:p>
          <a:p>
            <a:pPr marL="0" indent="0">
              <a:buNone/>
            </a:pPr>
            <a:r>
              <a:rPr lang="ru-RU" sz="2400" dirty="0"/>
              <a:t>п</a:t>
            </a:r>
            <a:r>
              <a:rPr lang="ru-RU" sz="2400" dirty="0" smtClean="0"/>
              <a:t>очётный гражданин </a:t>
            </a:r>
            <a:r>
              <a:rPr lang="ru-RU" sz="2400" dirty="0" err="1" smtClean="0"/>
              <a:t>Качугского</a:t>
            </a:r>
            <a:r>
              <a:rPr lang="ru-RU" sz="2400" dirty="0" smtClean="0"/>
              <a:t> </a:t>
            </a:r>
            <a:r>
              <a:rPr lang="ru-RU" sz="2400" dirty="0" err="1" smtClean="0"/>
              <a:t>райна</a:t>
            </a:r>
            <a:r>
              <a:rPr lang="ru-RU" sz="2400" dirty="0" smtClean="0"/>
              <a:t>(2002)</a:t>
            </a:r>
          </a:p>
          <a:p>
            <a:pPr marL="0" indent="0">
              <a:buNone/>
            </a:pPr>
            <a:r>
              <a:rPr lang="ru-RU" sz="2400" dirty="0" smtClean="0"/>
              <a:t>В 2001 Иннокентию Гавриловичу была </a:t>
            </a:r>
          </a:p>
          <a:p>
            <a:pPr marL="0" indent="0">
              <a:buNone/>
            </a:pPr>
            <a:r>
              <a:rPr lang="ru-RU" sz="2400" dirty="0" smtClean="0"/>
              <a:t>назначена персональная пенсия </a:t>
            </a:r>
          </a:p>
          <a:p>
            <a:pPr marL="0" indent="0">
              <a:buNone/>
            </a:pPr>
            <a:r>
              <a:rPr lang="ru-RU" sz="2400" dirty="0" smtClean="0"/>
              <a:t>республиканского значения. В 2016 г. </a:t>
            </a:r>
            <a:r>
              <a:rPr lang="ru-RU" sz="2400" dirty="0" err="1" smtClean="0"/>
              <a:t>Верхоленской</a:t>
            </a:r>
            <a:r>
              <a:rPr lang="ru-RU" sz="2400" dirty="0" smtClean="0"/>
              <a:t> СОШ</a:t>
            </a:r>
          </a:p>
          <a:p>
            <a:pPr marL="0" indent="0">
              <a:buNone/>
            </a:pPr>
            <a:r>
              <a:rPr lang="ru-RU" sz="2400" dirty="0"/>
              <a:t>б</a:t>
            </a:r>
            <a:r>
              <a:rPr lang="ru-RU" sz="2400" dirty="0" smtClean="0"/>
              <a:t>ыло присвоено имя Иннокентия Гавриловича.</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429" y="1280158"/>
            <a:ext cx="4009597" cy="5059681"/>
          </a:xfrm>
          <a:prstGeom prst="rect">
            <a:avLst/>
          </a:prstGeom>
        </p:spPr>
      </p:pic>
    </p:spTree>
    <p:extLst>
      <p:ext uri="{BB962C8B-B14F-4D97-AF65-F5344CB8AC3E}">
        <p14:creationId xmlns:p14="http://schemas.microsoft.com/office/powerpoint/2010/main" val="255654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467</Words>
  <Application>Microsoft Office PowerPoint</Application>
  <PresentationFormat>Произвольный</PresentationFormat>
  <Paragraphs>32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Ко дню  Великой Победы</vt:lpstr>
      <vt:lpstr>Ветеран Великой Отечественной войны  Шеметов Иннокентий Гаврилович  (12.02.1922-11.09.2012)</vt:lpstr>
      <vt:lpstr>Детство и юношество </vt:lpstr>
      <vt:lpstr>Презентация PowerPoint</vt:lpstr>
      <vt:lpstr>Служба</vt:lpstr>
      <vt:lpstr>Послевоенные годы</vt:lpstr>
      <vt:lpstr>Презентация PowerPoint</vt:lpstr>
      <vt:lpstr>Презентация PowerPoint</vt:lpstr>
      <vt:lpstr>Награды и звания</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Участник ВОВ  Шеметов Иннокентий Гаврилович  (12.02.1922-11.09.2012)</dc:title>
  <dc:creator>Administrator</dc:creator>
  <cp:lastModifiedBy>Александр</cp:lastModifiedBy>
  <cp:revision>19</cp:revision>
  <dcterms:created xsi:type="dcterms:W3CDTF">2022-05-05T06:04:42Z</dcterms:created>
  <dcterms:modified xsi:type="dcterms:W3CDTF">2022-05-16T07:07:44Z</dcterms:modified>
</cp:coreProperties>
</file>